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</p:sldMasterIdLst>
  <p:notesMasterIdLst>
    <p:notesMasterId r:id="rId23"/>
  </p:notesMasterIdLst>
  <p:sldIdLst>
    <p:sldId id="257" r:id="rId6"/>
    <p:sldId id="2147482356" r:id="rId7"/>
    <p:sldId id="2147482357" r:id="rId8"/>
    <p:sldId id="2147482358" r:id="rId9"/>
    <p:sldId id="2147482359" r:id="rId10"/>
    <p:sldId id="2147482360" r:id="rId11"/>
    <p:sldId id="2147482361" r:id="rId12"/>
    <p:sldId id="2147482362" r:id="rId13"/>
    <p:sldId id="2147482363" r:id="rId14"/>
    <p:sldId id="2147482364" r:id="rId15"/>
    <p:sldId id="2147482365" r:id="rId16"/>
    <p:sldId id="2147482366" r:id="rId17"/>
    <p:sldId id="2147482371" r:id="rId18"/>
    <p:sldId id="2147482367" r:id="rId19"/>
    <p:sldId id="2147482368" r:id="rId20"/>
    <p:sldId id="2147482369" r:id="rId21"/>
    <p:sldId id="2147482370" r:id="rId2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AF7254-1A3A-0B03-4405-FF0D48E4D9D3}" name="Tran, Trung" initials="TT" userId="S::trung.tran1_astrazeneca.com#ext#@optimumpatientcareorg.onmicrosoft.com::68d95ec2-ab58-4434-a097-dd786aeacfe4" providerId="AD"/>
  <p188:author id="{F04FCE69-3A48-2469-6937-A6D7A72B332E}" name="Celine Goh" initials="CG" userId="S::celine.goh@optimumpatientcare.org::5f599b30-0884-49e7-9865-3bb4479f4b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039"/>
    <a:srgbClr val="0B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64FBA-C983-4200-B43C-2621085A5532}" v="20" dt="2025-10-15T03:16:33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i Yee Lai" userId="aa71e46c-068d-4980-875c-d2948370ce63" providerId="ADAL" clId="{A13C523A-A542-4459-ADC6-F82D95EF68A9}"/>
    <pc:docChg chg="custSel addSld delSld modSld addMainMaster delMainMaster">
      <pc:chgData name="Pui Yee Lai" userId="aa71e46c-068d-4980-875c-d2948370ce63" providerId="ADAL" clId="{A13C523A-A542-4459-ADC6-F82D95EF68A9}" dt="2025-10-15T03:16:43.070" v="25" actId="47"/>
      <pc:docMkLst>
        <pc:docMk/>
      </pc:docMkLst>
      <pc:sldChg chg="addSp modSp">
        <pc:chgData name="Pui Yee Lai" userId="aa71e46c-068d-4980-875c-d2948370ce63" providerId="ADAL" clId="{A13C523A-A542-4459-ADC6-F82D95EF68A9}" dt="2025-10-15T03:15:51.129" v="4"/>
        <pc:sldMkLst>
          <pc:docMk/>
          <pc:sldMk cId="786787949" sldId="257"/>
        </pc:sldMkLst>
        <pc:picChg chg="add mod">
          <ac:chgData name="Pui Yee Lai" userId="aa71e46c-068d-4980-875c-d2948370ce63" providerId="ADAL" clId="{A13C523A-A542-4459-ADC6-F82D95EF68A9}" dt="2025-10-15T03:15:51.129" v="4"/>
          <ac:picMkLst>
            <pc:docMk/>
            <pc:sldMk cId="786787949" sldId="257"/>
            <ac:picMk id="3" creationId="{DF380D64-BDC2-E5DC-3748-04070AEE6F78}"/>
          </ac:picMkLst>
        </pc:picChg>
      </pc:sldChg>
      <pc:sldChg chg="addSp modSp">
        <pc:chgData name="Pui Yee Lai" userId="aa71e46c-068d-4980-875c-d2948370ce63" providerId="ADAL" clId="{A13C523A-A542-4459-ADC6-F82D95EF68A9}" dt="2025-10-15T03:15:52.692" v="5"/>
        <pc:sldMkLst>
          <pc:docMk/>
          <pc:sldMk cId="2377540345" sldId="2147482356"/>
        </pc:sldMkLst>
        <pc:picChg chg="add mod">
          <ac:chgData name="Pui Yee Lai" userId="aa71e46c-068d-4980-875c-d2948370ce63" providerId="ADAL" clId="{A13C523A-A542-4459-ADC6-F82D95EF68A9}" dt="2025-10-15T03:15:52.692" v="5"/>
          <ac:picMkLst>
            <pc:docMk/>
            <pc:sldMk cId="2377540345" sldId="2147482356"/>
            <ac:picMk id="8" creationId="{F91D5C60-16E3-57E1-3244-EF6DE660B024}"/>
          </ac:picMkLst>
        </pc:picChg>
      </pc:sldChg>
      <pc:sldChg chg="addSp modSp">
        <pc:chgData name="Pui Yee Lai" userId="aa71e46c-068d-4980-875c-d2948370ce63" providerId="ADAL" clId="{A13C523A-A542-4459-ADC6-F82D95EF68A9}" dt="2025-10-15T03:15:54.644" v="6"/>
        <pc:sldMkLst>
          <pc:docMk/>
          <pc:sldMk cId="3918838723" sldId="2147482357"/>
        </pc:sldMkLst>
        <pc:picChg chg="add mod">
          <ac:chgData name="Pui Yee Lai" userId="aa71e46c-068d-4980-875c-d2948370ce63" providerId="ADAL" clId="{A13C523A-A542-4459-ADC6-F82D95EF68A9}" dt="2025-10-15T03:15:54.644" v="6"/>
          <ac:picMkLst>
            <pc:docMk/>
            <pc:sldMk cId="3918838723" sldId="2147482357"/>
            <ac:picMk id="2" creationId="{492A8583-ED14-41ED-1EF6-9E6CEA6F966F}"/>
          </ac:picMkLst>
        </pc:picChg>
      </pc:sldChg>
      <pc:sldChg chg="addSp modSp">
        <pc:chgData name="Pui Yee Lai" userId="aa71e46c-068d-4980-875c-d2948370ce63" providerId="ADAL" clId="{A13C523A-A542-4459-ADC6-F82D95EF68A9}" dt="2025-10-15T03:15:56.379" v="7"/>
        <pc:sldMkLst>
          <pc:docMk/>
          <pc:sldMk cId="3019132268" sldId="2147482358"/>
        </pc:sldMkLst>
        <pc:picChg chg="add mod">
          <ac:chgData name="Pui Yee Lai" userId="aa71e46c-068d-4980-875c-d2948370ce63" providerId="ADAL" clId="{A13C523A-A542-4459-ADC6-F82D95EF68A9}" dt="2025-10-15T03:15:56.379" v="7"/>
          <ac:picMkLst>
            <pc:docMk/>
            <pc:sldMk cId="3019132268" sldId="2147482358"/>
            <ac:picMk id="4" creationId="{CF195FDA-9A65-D853-EA27-4CFC7D33E284}"/>
          </ac:picMkLst>
        </pc:picChg>
      </pc:sldChg>
      <pc:sldChg chg="addSp modSp">
        <pc:chgData name="Pui Yee Lai" userId="aa71e46c-068d-4980-875c-d2948370ce63" providerId="ADAL" clId="{A13C523A-A542-4459-ADC6-F82D95EF68A9}" dt="2025-10-15T03:15:59.621" v="8"/>
        <pc:sldMkLst>
          <pc:docMk/>
          <pc:sldMk cId="845451375" sldId="2147482359"/>
        </pc:sldMkLst>
        <pc:picChg chg="add mod">
          <ac:chgData name="Pui Yee Lai" userId="aa71e46c-068d-4980-875c-d2948370ce63" providerId="ADAL" clId="{A13C523A-A542-4459-ADC6-F82D95EF68A9}" dt="2025-10-15T03:15:59.621" v="8"/>
          <ac:picMkLst>
            <pc:docMk/>
            <pc:sldMk cId="845451375" sldId="2147482359"/>
            <ac:picMk id="2" creationId="{80D101C3-4FB1-5F93-F18D-B03FEE61029D}"/>
          </ac:picMkLst>
        </pc:picChg>
      </pc:sldChg>
      <pc:sldChg chg="addSp modSp">
        <pc:chgData name="Pui Yee Lai" userId="aa71e46c-068d-4980-875c-d2948370ce63" providerId="ADAL" clId="{A13C523A-A542-4459-ADC6-F82D95EF68A9}" dt="2025-10-15T03:16:03.521" v="9"/>
        <pc:sldMkLst>
          <pc:docMk/>
          <pc:sldMk cId="345794285" sldId="2147482360"/>
        </pc:sldMkLst>
        <pc:picChg chg="add mod">
          <ac:chgData name="Pui Yee Lai" userId="aa71e46c-068d-4980-875c-d2948370ce63" providerId="ADAL" clId="{A13C523A-A542-4459-ADC6-F82D95EF68A9}" dt="2025-10-15T03:16:03.521" v="9"/>
          <ac:picMkLst>
            <pc:docMk/>
            <pc:sldMk cId="345794285" sldId="2147482360"/>
            <ac:picMk id="6" creationId="{598587D3-A57B-4D81-131F-DD168B5BCEA9}"/>
          </ac:picMkLst>
        </pc:picChg>
      </pc:sldChg>
      <pc:sldChg chg="addSp modSp">
        <pc:chgData name="Pui Yee Lai" userId="aa71e46c-068d-4980-875c-d2948370ce63" providerId="ADAL" clId="{A13C523A-A542-4459-ADC6-F82D95EF68A9}" dt="2025-10-15T03:16:05.112" v="10"/>
        <pc:sldMkLst>
          <pc:docMk/>
          <pc:sldMk cId="3082667212" sldId="2147482361"/>
        </pc:sldMkLst>
        <pc:picChg chg="add mod">
          <ac:chgData name="Pui Yee Lai" userId="aa71e46c-068d-4980-875c-d2948370ce63" providerId="ADAL" clId="{A13C523A-A542-4459-ADC6-F82D95EF68A9}" dt="2025-10-15T03:16:05.112" v="10"/>
          <ac:picMkLst>
            <pc:docMk/>
            <pc:sldMk cId="3082667212" sldId="2147482361"/>
            <ac:picMk id="2" creationId="{ACF1F014-370E-A6F5-97E0-AD755ED72B9B}"/>
          </ac:picMkLst>
        </pc:picChg>
      </pc:sldChg>
      <pc:sldChg chg="addSp modSp">
        <pc:chgData name="Pui Yee Lai" userId="aa71e46c-068d-4980-875c-d2948370ce63" providerId="ADAL" clId="{A13C523A-A542-4459-ADC6-F82D95EF68A9}" dt="2025-10-15T03:16:07.451" v="11"/>
        <pc:sldMkLst>
          <pc:docMk/>
          <pc:sldMk cId="3560764541" sldId="2147482362"/>
        </pc:sldMkLst>
        <pc:picChg chg="add mod">
          <ac:chgData name="Pui Yee Lai" userId="aa71e46c-068d-4980-875c-d2948370ce63" providerId="ADAL" clId="{A13C523A-A542-4459-ADC6-F82D95EF68A9}" dt="2025-10-15T03:16:07.451" v="11"/>
          <ac:picMkLst>
            <pc:docMk/>
            <pc:sldMk cId="3560764541" sldId="2147482362"/>
            <ac:picMk id="2" creationId="{12547FAD-9B19-43ED-BCE7-4083DEC8615B}"/>
          </ac:picMkLst>
        </pc:picChg>
      </pc:sldChg>
      <pc:sldChg chg="addSp modSp">
        <pc:chgData name="Pui Yee Lai" userId="aa71e46c-068d-4980-875c-d2948370ce63" providerId="ADAL" clId="{A13C523A-A542-4459-ADC6-F82D95EF68A9}" dt="2025-10-15T03:16:08.739" v="12"/>
        <pc:sldMkLst>
          <pc:docMk/>
          <pc:sldMk cId="2682716287" sldId="2147482363"/>
        </pc:sldMkLst>
        <pc:picChg chg="add mod">
          <ac:chgData name="Pui Yee Lai" userId="aa71e46c-068d-4980-875c-d2948370ce63" providerId="ADAL" clId="{A13C523A-A542-4459-ADC6-F82D95EF68A9}" dt="2025-10-15T03:16:08.739" v="12"/>
          <ac:picMkLst>
            <pc:docMk/>
            <pc:sldMk cId="2682716287" sldId="2147482363"/>
            <ac:picMk id="4" creationId="{218F36DA-872E-7AD7-2B51-6C4B42FFC40F}"/>
          </ac:picMkLst>
        </pc:picChg>
      </pc:sldChg>
      <pc:sldChg chg="addSp modSp">
        <pc:chgData name="Pui Yee Lai" userId="aa71e46c-068d-4980-875c-d2948370ce63" providerId="ADAL" clId="{A13C523A-A542-4459-ADC6-F82D95EF68A9}" dt="2025-10-15T03:16:10.450" v="13"/>
        <pc:sldMkLst>
          <pc:docMk/>
          <pc:sldMk cId="211605380" sldId="2147482364"/>
        </pc:sldMkLst>
        <pc:picChg chg="add mod">
          <ac:chgData name="Pui Yee Lai" userId="aa71e46c-068d-4980-875c-d2948370ce63" providerId="ADAL" clId="{A13C523A-A542-4459-ADC6-F82D95EF68A9}" dt="2025-10-15T03:16:10.450" v="13"/>
          <ac:picMkLst>
            <pc:docMk/>
            <pc:sldMk cId="211605380" sldId="2147482364"/>
            <ac:picMk id="2" creationId="{34E3FBAC-B75E-EA39-9042-4757AD5A2365}"/>
          </ac:picMkLst>
        </pc:picChg>
      </pc:sldChg>
      <pc:sldChg chg="addSp modSp">
        <pc:chgData name="Pui Yee Lai" userId="aa71e46c-068d-4980-875c-d2948370ce63" providerId="ADAL" clId="{A13C523A-A542-4459-ADC6-F82D95EF68A9}" dt="2025-10-15T03:16:12.159" v="14"/>
        <pc:sldMkLst>
          <pc:docMk/>
          <pc:sldMk cId="4280473843" sldId="2147482365"/>
        </pc:sldMkLst>
        <pc:picChg chg="add mod">
          <ac:chgData name="Pui Yee Lai" userId="aa71e46c-068d-4980-875c-d2948370ce63" providerId="ADAL" clId="{A13C523A-A542-4459-ADC6-F82D95EF68A9}" dt="2025-10-15T03:16:12.159" v="14"/>
          <ac:picMkLst>
            <pc:docMk/>
            <pc:sldMk cId="4280473843" sldId="2147482365"/>
            <ac:picMk id="6" creationId="{95D7734E-B682-8BDE-950E-84CDB64447AA}"/>
          </ac:picMkLst>
        </pc:picChg>
      </pc:sldChg>
      <pc:sldChg chg="addSp modSp">
        <pc:chgData name="Pui Yee Lai" userId="aa71e46c-068d-4980-875c-d2948370ce63" providerId="ADAL" clId="{A13C523A-A542-4459-ADC6-F82D95EF68A9}" dt="2025-10-15T03:16:13.359" v="15"/>
        <pc:sldMkLst>
          <pc:docMk/>
          <pc:sldMk cId="1792321142" sldId="2147482366"/>
        </pc:sldMkLst>
        <pc:picChg chg="add mod">
          <ac:chgData name="Pui Yee Lai" userId="aa71e46c-068d-4980-875c-d2948370ce63" providerId="ADAL" clId="{A13C523A-A542-4459-ADC6-F82D95EF68A9}" dt="2025-10-15T03:16:13.359" v="15"/>
          <ac:picMkLst>
            <pc:docMk/>
            <pc:sldMk cId="1792321142" sldId="2147482366"/>
            <ac:picMk id="2" creationId="{B3506843-A4C1-CD11-AA83-4D6B1CC3D66B}"/>
          </ac:picMkLst>
        </pc:picChg>
      </pc:sldChg>
      <pc:sldChg chg="addSp modSp">
        <pc:chgData name="Pui Yee Lai" userId="aa71e46c-068d-4980-875c-d2948370ce63" providerId="ADAL" clId="{A13C523A-A542-4459-ADC6-F82D95EF68A9}" dt="2025-10-15T03:16:16.389" v="17"/>
        <pc:sldMkLst>
          <pc:docMk/>
          <pc:sldMk cId="3534008404" sldId="2147482367"/>
        </pc:sldMkLst>
        <pc:picChg chg="add mod">
          <ac:chgData name="Pui Yee Lai" userId="aa71e46c-068d-4980-875c-d2948370ce63" providerId="ADAL" clId="{A13C523A-A542-4459-ADC6-F82D95EF68A9}" dt="2025-10-15T03:16:16.389" v="17"/>
          <ac:picMkLst>
            <pc:docMk/>
            <pc:sldMk cId="3534008404" sldId="2147482367"/>
            <ac:picMk id="6" creationId="{7F884432-1A12-CA16-7A56-DEC0DB6952A1}"/>
          </ac:picMkLst>
        </pc:picChg>
      </pc:sldChg>
      <pc:sldChg chg="addSp delSp modSp mod">
        <pc:chgData name="Pui Yee Lai" userId="aa71e46c-068d-4980-875c-d2948370ce63" providerId="ADAL" clId="{A13C523A-A542-4459-ADC6-F82D95EF68A9}" dt="2025-10-15T03:16:29.169" v="22"/>
        <pc:sldMkLst>
          <pc:docMk/>
          <pc:sldMk cId="3009134974" sldId="2147482368"/>
        </pc:sldMkLst>
        <pc:picChg chg="add del mod">
          <ac:chgData name="Pui Yee Lai" userId="aa71e46c-068d-4980-875c-d2948370ce63" providerId="ADAL" clId="{A13C523A-A542-4459-ADC6-F82D95EF68A9}" dt="2025-10-15T03:16:27.096" v="21" actId="478"/>
          <ac:picMkLst>
            <pc:docMk/>
            <pc:sldMk cId="3009134974" sldId="2147482368"/>
            <ac:picMk id="4" creationId="{C4330556-5FCE-9DEE-84F7-B9931940D49B}"/>
          </ac:picMkLst>
        </pc:picChg>
        <pc:picChg chg="add del mod">
          <ac:chgData name="Pui Yee Lai" userId="aa71e46c-068d-4980-875c-d2948370ce63" providerId="ADAL" clId="{A13C523A-A542-4459-ADC6-F82D95EF68A9}" dt="2025-10-15T03:16:25.930" v="20" actId="478"/>
          <ac:picMkLst>
            <pc:docMk/>
            <pc:sldMk cId="3009134974" sldId="2147482368"/>
            <ac:picMk id="6" creationId="{7D11E70B-20F3-9ABA-8BFB-A9EF90E98BB9}"/>
          </ac:picMkLst>
        </pc:picChg>
        <pc:picChg chg="add mod">
          <ac:chgData name="Pui Yee Lai" userId="aa71e46c-068d-4980-875c-d2948370ce63" providerId="ADAL" clId="{A13C523A-A542-4459-ADC6-F82D95EF68A9}" dt="2025-10-15T03:16:29.169" v="22"/>
          <ac:picMkLst>
            <pc:docMk/>
            <pc:sldMk cId="3009134974" sldId="2147482368"/>
            <ac:picMk id="7" creationId="{25B79A01-8D82-DA65-85FD-C66BB30BF4DC}"/>
          </ac:picMkLst>
        </pc:picChg>
      </pc:sldChg>
      <pc:sldChg chg="addSp modSp">
        <pc:chgData name="Pui Yee Lai" userId="aa71e46c-068d-4980-875c-d2948370ce63" providerId="ADAL" clId="{A13C523A-A542-4459-ADC6-F82D95EF68A9}" dt="2025-10-15T03:16:31.189" v="23"/>
        <pc:sldMkLst>
          <pc:docMk/>
          <pc:sldMk cId="1059307188" sldId="2147482369"/>
        </pc:sldMkLst>
        <pc:picChg chg="add mod">
          <ac:chgData name="Pui Yee Lai" userId="aa71e46c-068d-4980-875c-d2948370ce63" providerId="ADAL" clId="{A13C523A-A542-4459-ADC6-F82D95EF68A9}" dt="2025-10-15T03:16:31.189" v="23"/>
          <ac:picMkLst>
            <pc:docMk/>
            <pc:sldMk cId="1059307188" sldId="2147482369"/>
            <ac:picMk id="2" creationId="{3CBD391B-DD15-4005-0917-9868C3741F1D}"/>
          </ac:picMkLst>
        </pc:picChg>
      </pc:sldChg>
      <pc:sldChg chg="addSp modSp">
        <pc:chgData name="Pui Yee Lai" userId="aa71e46c-068d-4980-875c-d2948370ce63" providerId="ADAL" clId="{A13C523A-A542-4459-ADC6-F82D95EF68A9}" dt="2025-10-15T03:16:33.671" v="24"/>
        <pc:sldMkLst>
          <pc:docMk/>
          <pc:sldMk cId="649524681" sldId="2147482370"/>
        </pc:sldMkLst>
        <pc:picChg chg="add mod">
          <ac:chgData name="Pui Yee Lai" userId="aa71e46c-068d-4980-875c-d2948370ce63" providerId="ADAL" clId="{A13C523A-A542-4459-ADC6-F82D95EF68A9}" dt="2025-10-15T03:16:33.671" v="24"/>
          <ac:picMkLst>
            <pc:docMk/>
            <pc:sldMk cId="649524681" sldId="2147482370"/>
            <ac:picMk id="2" creationId="{AD23CEA0-EFF4-5555-2D6D-C0DB3752AD3E}"/>
          </ac:picMkLst>
        </pc:picChg>
      </pc:sldChg>
      <pc:sldChg chg="addSp modSp">
        <pc:chgData name="Pui Yee Lai" userId="aa71e46c-068d-4980-875c-d2948370ce63" providerId="ADAL" clId="{A13C523A-A542-4459-ADC6-F82D95EF68A9}" dt="2025-10-15T03:16:14.860" v="16"/>
        <pc:sldMkLst>
          <pc:docMk/>
          <pc:sldMk cId="3968692659" sldId="2147482371"/>
        </pc:sldMkLst>
        <pc:picChg chg="add mod">
          <ac:chgData name="Pui Yee Lai" userId="aa71e46c-068d-4980-875c-d2948370ce63" providerId="ADAL" clId="{A13C523A-A542-4459-ADC6-F82D95EF68A9}" dt="2025-10-15T03:16:14.860" v="16"/>
          <ac:picMkLst>
            <pc:docMk/>
            <pc:sldMk cId="3968692659" sldId="2147482371"/>
            <ac:picMk id="4" creationId="{C77DF813-F58D-C773-5BBB-E7063743A65B}"/>
          </ac:picMkLst>
        </pc:picChg>
      </pc:sldChg>
      <pc:sldChg chg="add del">
        <pc:chgData name="Pui Yee Lai" userId="aa71e46c-068d-4980-875c-d2948370ce63" providerId="ADAL" clId="{A13C523A-A542-4459-ADC6-F82D95EF68A9}" dt="2025-10-15T03:15:27.413" v="2" actId="47"/>
        <pc:sldMkLst>
          <pc:docMk/>
          <pc:sldMk cId="2815180467" sldId="2147482372"/>
        </pc:sldMkLst>
      </pc:sldChg>
      <pc:sldChg chg="add del">
        <pc:chgData name="Pui Yee Lai" userId="aa71e46c-068d-4980-875c-d2948370ce63" providerId="ADAL" clId="{A13C523A-A542-4459-ADC6-F82D95EF68A9}" dt="2025-10-15T03:16:43.070" v="25" actId="47"/>
        <pc:sldMkLst>
          <pc:docMk/>
          <pc:sldMk cId="3773138202" sldId="2147482388"/>
        </pc:sldMkLst>
      </pc:sldChg>
      <pc:sldMasterChg chg="add del addSldLayout delSldLayout">
        <pc:chgData name="Pui Yee Lai" userId="aa71e46c-068d-4980-875c-d2948370ce63" providerId="ADAL" clId="{A13C523A-A542-4459-ADC6-F82D95EF68A9}" dt="2025-10-15T03:15:27.413" v="2" actId="47"/>
        <pc:sldMasterMkLst>
          <pc:docMk/>
          <pc:sldMasterMk cId="0" sldId="2147483648"/>
        </pc:sldMasterMkLst>
        <pc:sldLayoutChg chg="add del">
          <pc:chgData name="Pui Yee Lai" userId="aa71e46c-068d-4980-875c-d2948370ce63" providerId="ADAL" clId="{A13C523A-A542-4459-ADC6-F82D95EF68A9}" dt="2025-10-15T03:15:27.413" v="2" actId="47"/>
          <pc:sldLayoutMkLst>
            <pc:docMk/>
            <pc:sldMasterMk cId="0" sldId="2147483648"/>
            <pc:sldLayoutMk cId="0" sldId="214748380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ptimumpatientcareorg.sharepoint.com/sites/ISARTeam/Shared%20Documents/1.%20Research%20Projects/Active/EMBER/5.%20Publication/8.%20Published/Press%20Release/First%20Draft/EMBER%20slide%20deck%20resource_25.09.03_Pi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 of ISAR patients (%)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74-4546-8C57-30FC6E80C2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74-4546-8C57-30FC6E80C2AF}"/>
              </c:ext>
            </c:extLst>
          </c:dPt>
          <c:dPt>
            <c:idx val="2"/>
            <c:bubble3D val="0"/>
            <c:spPr>
              <a:solidFill>
                <a:srgbClr val="4EA72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74-4546-8C57-30FC6E80C2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74-4546-8C57-30FC6E80C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Most likely eosinophilic (Grade 3)</c:v>
                </c:pt>
                <c:pt idx="1">
                  <c:v>Likely eosinophilic (Grade 2)</c:v>
                </c:pt>
                <c:pt idx="2">
                  <c:v>Least likely eosinophilic (Grade 1)</c:v>
                </c:pt>
                <c:pt idx="3">
                  <c:v>Non-eosinophilic (Grade 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83.8</c:v>
                </c:pt>
                <c:pt idx="1">
                  <c:v>8.3000000000000007</c:v>
                </c:pt>
                <c:pt idx="2">
                  <c:v>6.3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74-4546-8C57-30FC6E80C2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415E-4EC0-443E-9782-394035543D47}" type="datetimeFigureOut">
              <a:t>10/15/2025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8B3F1-6890-4820-AB2E-03ECCD1719E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98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00e5709d26_2_45:notes"/>
          <p:cNvSpPr txBox="1">
            <a:spLocks noGrp="1"/>
          </p:cNvSpPr>
          <p:nvPr>
            <p:ph type="body" idx="1"/>
          </p:nvPr>
        </p:nvSpPr>
        <p:spPr>
          <a:xfrm>
            <a:off x="685315" y="4400596"/>
            <a:ext cx="5487370" cy="3600219"/>
          </a:xfrm>
          <a:prstGeom prst="rect">
            <a:avLst/>
          </a:prstGeom>
        </p:spPr>
        <p:txBody>
          <a:bodyPr spcFirstLastPara="1" wrap="square" lIns="86175" tIns="86175" rIns="86175" bIns="86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00e5709d26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29912-8FC2-F377-BB4F-3E9D6D0D0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2F2BE-A7C1-ED53-05ED-3B5AC558D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0EC475-1347-AF48-1FBA-CA27DBFB3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12163-07CA-0D6A-9273-C062EBB8D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56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DE63E-F711-6A0E-B2D6-DFE713FEC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674CD3-CF9D-5E37-9885-3AAB8E82F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C31AD-F75A-75B8-B6FA-43F030254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5336-A08B-4436-4C75-1623A0049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4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C135D-BAB9-106F-A238-C5D12A96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EBA8D-7140-AA44-AA2B-70ADA5BCD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ADC72F-5CA0-126A-9F41-45E274FD6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F7963-D896-AECC-FB64-5EB0A67C6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8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CB616-D327-9300-7889-876F0DEE6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0634A-5E07-A8D5-FB69-938AC421B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3E496E-5904-0C5C-1B4C-0ED6AAB9E6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5DA28-0807-22F4-CD55-81EF38D09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7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A07EA-2F12-A438-9983-D79CFB9AB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9776D-D1EE-6B08-19C9-5E821A9E3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C52EA-184E-17B1-B4AB-252BA3619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56799-D2F9-C799-EA5F-C949B12E0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35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9BA1-DF1C-15EE-C88C-2FCD009B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6EEE1-928F-CBBB-3408-BBBB84BA1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03659-A0FE-11EC-8331-FB8CFA40E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1F9B7-B3D1-CF76-813A-F3CD7BB1E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77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9FDF8-641F-AB9B-6EF6-8DBA3508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3FA59-C023-FE28-565D-961AAA1D0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A021A-EB97-79A8-87A1-32AD890A2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A669F-7CD2-17B9-124C-40948E3526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08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70609-E34A-67F7-8163-C10E9957A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56037-7D9D-8619-3EFE-D0724AD33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520533-5C98-6FE8-4D44-6EEAE6F4A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A03F8-F682-55F6-E4B2-03D791CF4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6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8A95F-4FF4-CC09-6CA7-5EB032DF9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8DBEB7-DA9F-CB0D-95FA-0A878CA12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52C032-8CA2-AAF0-B197-4DCFC06FB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34AEA-51A3-EE10-17D7-FE88E8462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7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B1504-F605-CDA0-6CB6-1C3BE4CBC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3FEAD-B8BB-E7A6-8CBA-8B47FD213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06E9C0-A5A4-EA4C-59CC-14E04F4D0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8CE5E-C507-5B2E-4325-73D0BC944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42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C42CA-DD29-3630-3EA2-5933E3D3F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62CCF-6C60-308B-859D-FB1F6F7DF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AE23CB-885D-0CA5-EB2E-736C0AAF9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252FD-3446-631D-1180-67E94F7D31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88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D2F7C-DFA3-FE98-BFD4-C3A41DEA1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609F7-E2F9-7E6A-4AF3-996B5F79B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23A71-7B4B-2BC6-67DB-098A8607A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01B30-9A50-47C5-F9B0-E2460678E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1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74ADD-8838-6413-1410-E68A2F1D0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79245-9244-5103-D373-1242FABE8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E4976-A667-2098-DF10-65A8B1F8A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F4D0A-C44A-6909-7A21-8F7F272AC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3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D413-7E19-FC63-D384-5A858FE93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C7281D-1438-4925-06EC-6494D6F20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A6A927-AEDC-5826-AA1C-F8F23B61B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3BD73-F44F-F8BB-AD60-8F86EF8BA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7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87CF1-A6E1-AE96-04E5-96C64970A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E4A14-18F2-416B-D9D7-3222BE05A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959F6-7356-A0E2-2C72-D50B74E45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F139C-CA8E-F3A1-7240-B4621CD90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9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91468-EACF-A9F1-6AE0-510B2537F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2EC5D9-0EDB-CEE3-37D2-836E760E4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18A1E-3CD9-5F51-E107-8106FC0D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17C89-40E1-AA96-67E3-22B4D0C2C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9BC2-9373-457C-B807-F60424C09D4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3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2722184"/>
            <a:ext cx="12192000" cy="1631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83778" y="4392341"/>
            <a:ext cx="11645463" cy="118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ctr" anchorCtr="0">
            <a:noAutofit/>
          </a:bodyPr>
          <a:lstStyle>
            <a:lvl1pPr lv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accent3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909090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200"/>
              <a:buNone/>
              <a:defRPr>
                <a:solidFill>
                  <a:srgbClr val="909090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000"/>
              <a:buNone/>
              <a:defRPr>
                <a:solidFill>
                  <a:srgbClr val="909090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800"/>
              <a:buNone/>
              <a:defRPr>
                <a:solidFill>
                  <a:srgbClr val="909090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294290" y="2733253"/>
            <a:ext cx="116349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667" y="1349186"/>
            <a:ext cx="3384664" cy="111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7569" y="5731402"/>
            <a:ext cx="1645244" cy="81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30924" y="6062684"/>
            <a:ext cx="5136000" cy="5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3pPr>
            <a:lvl4pPr marL="2438339" lvl="3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4pPr>
            <a:lvl5pPr marL="3047924" lvl="4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5747261" y="6062684"/>
            <a:ext cx="5136000" cy="5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r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1pPr>
            <a:lvl2pPr marL="1219170" lvl="1" indent="-304792" algn="l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828754" lvl="2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3pPr>
            <a:lvl4pPr marL="2438339" lvl="3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4pPr>
            <a:lvl5pPr marL="3047924" lvl="4" indent="-304792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1582" y="171421"/>
            <a:ext cx="895041" cy="2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1506" y="6336050"/>
            <a:ext cx="671001" cy="3337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31800" y="197232"/>
            <a:ext cx="11328400" cy="60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0924" y="6062685"/>
            <a:ext cx="5136000" cy="536555"/>
          </a:xfrm>
        </p:spPr>
        <p:txBody>
          <a:bodyPr r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177788" indent="0">
              <a:buNone/>
              <a:defRPr sz="1200"/>
            </a:lvl2pPr>
            <a:lvl3pPr marL="360338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747261" y="6062685"/>
            <a:ext cx="5136000" cy="536555"/>
          </a:xfrm>
        </p:spPr>
        <p:txBody>
          <a:bodyPr rIns="0" bIns="0"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marL="177788" indent="0">
              <a:buNone/>
              <a:defRPr sz="1200"/>
            </a:lvl2pPr>
            <a:lvl3pPr marL="360338" indent="0">
              <a:buNone/>
              <a:defRPr sz="1200"/>
            </a:lvl3pPr>
            <a:lvl4pPr marL="1371498" indent="0">
              <a:buNone/>
              <a:defRPr sz="1200"/>
            </a:lvl4pPr>
            <a:lvl5pPr marL="1828664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878038"/>
            <a:ext cx="12192000" cy="60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0" y="965625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27" y="171421"/>
            <a:ext cx="904756" cy="2953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703" y="302931"/>
            <a:ext cx="11328400" cy="571208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6801"/>
            <a:ext cx="12016800" cy="5232667"/>
          </a:xfrm>
        </p:spPr>
        <p:txBody>
          <a:bodyPr>
            <a:normAutofit/>
          </a:bodyPr>
          <a:lstStyle>
            <a:lvl1pPr>
              <a:buClr>
                <a:srgbClr val="FF9900"/>
              </a:buClr>
              <a:defRPr sz="1800">
                <a:solidFill>
                  <a:schemeClr val="accent1"/>
                </a:solidFill>
              </a:defRPr>
            </a:lvl1pPr>
            <a:lvl2pPr>
              <a:buClr>
                <a:srgbClr val="FF9900"/>
              </a:buClr>
              <a:defRPr sz="1600">
                <a:solidFill>
                  <a:schemeClr val="accent1"/>
                </a:solidFill>
              </a:defRPr>
            </a:lvl2pPr>
            <a:lvl3pPr>
              <a:buClr>
                <a:srgbClr val="FF9900"/>
              </a:buClr>
              <a:defRPr sz="1400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26469B-274E-DE93-6B84-CCA45A5C68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09" y="6336051"/>
            <a:ext cx="671001" cy="3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28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31800" y="1255413"/>
            <a:ext cx="11328400" cy="464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609570" lvl="0" indent="-440245" algn="l">
              <a:spcBef>
                <a:spcPts val="1600"/>
              </a:spcBef>
              <a:spcAft>
                <a:spcPts val="0"/>
              </a:spcAft>
              <a:buClr>
                <a:srgbClr val="FF9900"/>
              </a:buClr>
              <a:buSzPts val="1600"/>
              <a:buChar char="•"/>
              <a:defRPr>
                <a:solidFill>
                  <a:schemeClr val="accent1"/>
                </a:solidFill>
              </a:defRPr>
            </a:lvl1pPr>
            <a:lvl2pPr marL="1219140" lvl="1" indent="-423312" algn="l"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1400"/>
              <a:buChar char="–"/>
              <a:defRPr>
                <a:solidFill>
                  <a:schemeClr val="accent1"/>
                </a:solidFill>
              </a:defRPr>
            </a:lvl2pPr>
            <a:lvl3pPr marL="1828709" lvl="2" indent="-406381" algn="l">
              <a:spcBef>
                <a:spcPts val="400"/>
              </a:spcBef>
              <a:spcAft>
                <a:spcPts val="0"/>
              </a:spcAft>
              <a:buClr>
                <a:srgbClr val="FF9900"/>
              </a:buClr>
              <a:buSzPts val="1200"/>
              <a:buChar char="o"/>
              <a:defRPr>
                <a:solidFill>
                  <a:schemeClr val="accent1"/>
                </a:solidFill>
              </a:defRPr>
            </a:lvl3pPr>
            <a:lvl4pPr marL="2438278" lvl="3" indent="-457178" algn="l"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4pPr>
            <a:lvl5pPr marL="3047848" lvl="4" indent="-457178" algn="l">
              <a:spcBef>
                <a:spcPts val="400"/>
              </a:spcBef>
              <a:spcAft>
                <a:spcPts val="0"/>
              </a:spcAft>
              <a:buSzPts val="1800"/>
              <a:buChar char="»"/>
              <a:defRPr/>
            </a:lvl5pPr>
            <a:lvl6pPr marL="3657418" lvl="5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987" lvl="6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557" lvl="7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126" lvl="8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430924" y="6062685"/>
            <a:ext cx="5136000" cy="5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70" lvl="0" indent="-304784" algn="l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1pPr>
            <a:lvl2pPr marL="1219140" lvl="1" indent="-304784" algn="l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828709" lvl="2" indent="-304784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3pPr>
            <a:lvl4pPr marL="2438278" lvl="3" indent="-304784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4pPr>
            <a:lvl5pPr marL="3047848" lvl="4" indent="-304784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marL="3657418" lvl="5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987" lvl="6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557" lvl="7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126" lvl="8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3"/>
          </p:nvPr>
        </p:nvSpPr>
        <p:spPr>
          <a:xfrm>
            <a:off x="5747261" y="6062685"/>
            <a:ext cx="5136000" cy="5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70" lvl="0" indent="-304784" algn="r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1pPr>
            <a:lvl2pPr marL="1219140" lvl="1" indent="-304784" algn="l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marL="1828709" lvl="2" indent="-304784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3pPr>
            <a:lvl4pPr marL="2438278" lvl="3" indent="-304784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4pPr>
            <a:lvl5pPr marL="3047848" lvl="4" indent="-304784" algn="l">
              <a:spcBef>
                <a:spcPts val="400"/>
              </a:spcBef>
              <a:spcAft>
                <a:spcPts val="0"/>
              </a:spcAft>
              <a:buSzPts val="900"/>
              <a:buNone/>
              <a:defRPr sz="1200"/>
            </a:lvl5pPr>
            <a:lvl6pPr marL="3657418" lvl="5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987" lvl="6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557" lvl="7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126" lvl="8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1584" y="171421"/>
            <a:ext cx="895041" cy="2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31800" y="197232"/>
            <a:ext cx="11328400" cy="60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1505" y="6336051"/>
            <a:ext cx="671000" cy="3337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1;p30">
            <a:extLst>
              <a:ext uri="{FF2B5EF4-FFF2-40B4-BE49-F238E27FC236}">
                <a16:creationId xmlns:a16="http://schemas.microsoft.com/office/drawing/2014/main" id="{F1970EA8-3B89-A229-A62E-44137560D2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60400" y="0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43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1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4" r:id="rId4"/>
    <p:sldLayoutId id="2147483665" r:id="rId5"/>
    <p:sldLayoutId id="2147483672" r:id="rId6"/>
    <p:sldLayoutId id="2147483667" r:id="rId7"/>
    <p:sldLayoutId id="2147483668" r:id="rId8"/>
    <p:sldLayoutId id="2147483669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31800" y="188171"/>
            <a:ext cx="11328400" cy="60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31800" y="1255413"/>
            <a:ext cx="11328400" cy="464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marL="457200" marR="0" lvl="0" indent="-330200" algn="l" rtl="0"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spcBef>
                <a:spcPts val="300"/>
              </a:spcBef>
              <a:spcAft>
                <a:spcPts val="0"/>
              </a:spcAft>
              <a:buClr>
                <a:srgbClr val="FF99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905230"/>
            <a:ext cx="12192000" cy="60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992821"/>
            <a:ext cx="12192000" cy="6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11582" y="171421"/>
            <a:ext cx="895041" cy="29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01505" y="6336050"/>
            <a:ext cx="671000" cy="3337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70" r:id="rId3"/>
    <p:sldLayoutId id="214748367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4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svg"/><Relationship Id="rId11" Type="http://schemas.openxmlformats.org/officeDocument/2006/relationships/image" Target="../media/image6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2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B7024E16-1C77-ECFD-F9D5-8898C2B78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738" y="5224072"/>
            <a:ext cx="2712336" cy="1423687"/>
          </a:xfrm>
          <a:prstGeom prst="rect">
            <a:avLst/>
          </a:prstGeom>
        </p:spPr>
      </p:pic>
      <p:sp>
        <p:nvSpPr>
          <p:cNvPr id="100" name="Google Shape;100;p20"/>
          <p:cNvSpPr txBox="1">
            <a:spLocks noGrp="1"/>
          </p:cNvSpPr>
          <p:nvPr>
            <p:ph type="ctrTitle"/>
          </p:nvPr>
        </p:nvSpPr>
        <p:spPr>
          <a:xfrm>
            <a:off x="1079265" y="2742654"/>
            <a:ext cx="1046783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1219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400" dirty="0">
                <a:ea typeface="Calibri"/>
              </a:rPr>
            </a:br>
            <a:r>
              <a:rPr lang="en-US" sz="2800" b="1" dirty="0">
                <a:solidFill>
                  <a:schemeClr val="accent3"/>
                </a:solidFill>
                <a:ea typeface="Calibri"/>
              </a:rPr>
              <a:t>EMBER:</a:t>
            </a:r>
            <a:r>
              <a:rPr lang="en-US" sz="2800" dirty="0">
                <a:solidFill>
                  <a:schemeClr val="accent3"/>
                </a:solidFill>
                <a:ea typeface="Calibri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Calibri"/>
              </a:rPr>
              <a:t>Response to biologics along a gradient of T2 involvement in patients with severe asthma: a data-driven biomarker clustering approach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endParaRPr lang="en-US" sz="24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EDB9C-0326-CA89-9611-3D2C83A230C2}"/>
              </a:ext>
            </a:extLst>
          </p:cNvPr>
          <p:cNvSpPr txBox="1"/>
          <p:nvPr/>
        </p:nvSpPr>
        <p:spPr>
          <a:xfrm>
            <a:off x="119003" y="4386863"/>
            <a:ext cx="11944350" cy="1061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NZ" sz="900" dirty="0">
                <a:solidFill>
                  <a:srgbClr val="404040"/>
                </a:solidFill>
                <a:ea typeface="Calibri"/>
              </a:rPr>
              <a:t>Eileen Wang, William Henley, Désirée Larenas-Linnemann, Lakmini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Bulathsinhala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Trung N. Tran, Michael E. Wechsler, Shawn D. Aaron, Mona Al-Ahmad, Riyad Al-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Lehebi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Alan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Altraja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Peter Barker, Aaron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Beastall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Andrey S.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Belevskiy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Celine Bergeron, Leif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Bjermer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Unnur S. Björnsdóttir, Sinthia Z. Bosnic-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Anticevich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Arnaud Bourdin, Guy G.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Brusselle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John Busby, Giorgio Walter Canonica, Victoria Carter, Kenneth R. Chapman, Nicholas Chapman, George C. Christoff, Borja G. Cosio, Richard W. Costello, James Fingleton, João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A.ioa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 Fonseca, Mina Gaga, Peter G. Gibson, Susanne Hansen, Liam G. Heaney, Enrico Heffler, Mark Hew, Takahiko Horiguchi, Flavia Hoyte, Richard B. Hubbard, Takashi Iwanaga, David J. Jackson, Rohit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Katial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Mariko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Siyue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 Koh, Konstantinos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Kostikas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Piotr Kuna, Sverre Lehmann, Lauri Lehtimäki, Renaud Louis, Dóra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Lúdvíksdóttir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Njira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 Lugogo, Bassam Mahboub, Neil Martin, Jorge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Máspero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Andrew N. Menzies-Gow, Arjun Mohan, Ruth B. Murray, Tatsuya Nagano, Nikolaos G. Papadopoulos, Andriana I. Papaioannou, Pujan H. Patel, Luis Perez-de-Llano, Diahn-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Warng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 Perng, Matthew J. Peters, Paul E. Pfeffer, MRCP(UK), Paulo Márcio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Pitrez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Roy Alton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Pleasants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Todor A. Popov, Celeste M. Porsbjerg, Francesca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Puggioni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Anna Quinton, Chin Kook Rhee, Mohsen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Sadatsafavi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Sundeep Salvi, Giulia Scioscia, Chau-Chyun Sheu, Concetta Sirena, Camille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Taillé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Christian Taube, Carlos A. Torres-Duque, Ming-Ju Tsai, Alf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Tunsäter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, Charlotte </a:t>
            </a:r>
            <a:r>
              <a:rPr lang="en-NZ" sz="900" dirty="0" err="1">
                <a:solidFill>
                  <a:srgbClr val="404040"/>
                </a:solidFill>
                <a:ea typeface="Calibri"/>
              </a:rPr>
              <a:t>Suppli</a:t>
            </a:r>
            <a:r>
              <a:rPr lang="en-NZ" sz="900" dirty="0">
                <a:solidFill>
                  <a:srgbClr val="404040"/>
                </a:solidFill>
                <a:ea typeface="Calibri"/>
              </a:rPr>
              <a:t> Ulrik, and David B. Price</a:t>
            </a:r>
            <a:r>
              <a:rPr lang="en-NZ" sz="900" dirty="0">
                <a:solidFill>
                  <a:srgbClr val="404040"/>
                </a:solidFill>
                <a:ea typeface="Calibri"/>
                <a:cs typeface="Calibri"/>
              </a:rPr>
              <a:t>, on behalf of the ISAR EMBER Working Group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C1DC7E-9DF2-706E-DA2F-1D73A9D9F830}"/>
              </a:ext>
            </a:extLst>
          </p:cNvPr>
          <p:cNvSpPr txBox="1"/>
          <p:nvPr/>
        </p:nvSpPr>
        <p:spPr>
          <a:xfrm>
            <a:off x="2260912" y="5714741"/>
            <a:ext cx="303096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800" dirty="0">
                <a:solidFill>
                  <a:srgbClr val="0C5EA8"/>
                </a:solidFill>
                <a:ea typeface="+mn-ea"/>
              </a:rPr>
              <a:t>Wang E et</a:t>
            </a:r>
            <a:r>
              <a:rPr lang="en-GB" sz="800" kern="1200" dirty="0">
                <a:solidFill>
                  <a:srgbClr val="0C5EA8"/>
                </a:solidFill>
                <a:ea typeface="+mn-ea"/>
              </a:rPr>
              <a:t> al</a:t>
            </a:r>
            <a:r>
              <a:rPr lang="en-GB" sz="800" dirty="0">
                <a:solidFill>
                  <a:srgbClr val="0C5EA8"/>
                </a:solidFill>
                <a:ea typeface="+mn-ea"/>
              </a:rPr>
              <a:t>. on behalf of the ISAR EMBER Working Group. </a:t>
            </a:r>
            <a:r>
              <a:rPr lang="en-GB" sz="800" dirty="0">
                <a:solidFill>
                  <a:srgbClr val="0C5EA8"/>
                </a:solidFill>
                <a:ea typeface="Calibri"/>
              </a:rPr>
              <a:t>Response to biologics along a gradient of T2 involvement in patients with severe asthma: a data-driven biomarker clustering approach,</a:t>
            </a:r>
            <a:r>
              <a:rPr lang="en-GB" sz="800" i="1" dirty="0">
                <a:solidFill>
                  <a:srgbClr val="0C5EA8"/>
                </a:solidFill>
                <a:ea typeface="Calibri"/>
              </a:rPr>
              <a:t> JACI: In Practice</a:t>
            </a:r>
            <a:r>
              <a:rPr lang="en-GB" sz="800" dirty="0">
                <a:solidFill>
                  <a:srgbClr val="0C5EA8"/>
                </a:solidFill>
                <a:ea typeface="Calibri"/>
              </a:rPr>
              <a:t> 2025; in press</a:t>
            </a:r>
            <a:endParaRPr lang="en-US" sz="800" dirty="0">
              <a:solidFill>
                <a:srgbClr val="0C5EA8"/>
              </a:solidFill>
              <a:ea typeface="+mn-ea"/>
            </a:endParaRPr>
          </a:p>
        </p:txBody>
      </p:sp>
      <p:pic>
        <p:nvPicPr>
          <p:cNvPr id="3" name="bg object 17">
            <a:extLst>
              <a:ext uri="{FF2B5EF4-FFF2-40B4-BE49-F238E27FC236}">
                <a16:creationId xmlns:a16="http://schemas.microsoft.com/office/drawing/2014/main" id="{DF380D64-BDC2-E5DC-3748-04070AEE6F78}"/>
              </a:ext>
            </a:extLst>
          </p:cNvPr>
          <p:cNvPicPr/>
          <p:nvPr/>
        </p:nvPicPr>
        <p:blipFill>
          <a:blip r:embed="rId4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6787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4594A-EEB2-F506-066D-B374E3FE8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F20AB2-1BA1-869E-769D-6DA2B331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Demographic and clinical characteristics of biomarker clusters </a:t>
            </a:r>
            <a:r>
              <a:rPr lang="en-GB" sz="2000" dirty="0">
                <a:solidFill>
                  <a:schemeClr val="accent5">
                    <a:lumMod val="90000"/>
                  </a:schemeClr>
                </a:solidFill>
              </a:rPr>
              <a:t>(N=3,675)</a:t>
            </a:r>
            <a:endParaRPr lang="en-US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8AEDF93-2414-A648-5F01-8B3372E1D1E4}"/>
              </a:ext>
            </a:extLst>
          </p:cNvPr>
          <p:cNvSpPr txBox="1"/>
          <p:nvPr/>
        </p:nvSpPr>
        <p:spPr>
          <a:xfrm>
            <a:off x="1827" y="6393653"/>
            <a:ext cx="112560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*Aeroallergen sensitization by skin prick testing or serum allergen testing</a:t>
            </a: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BEC: Blood eosinophil count;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FeNO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Fractional exhaled nitric oxide; FEV</a:t>
            </a:r>
            <a:r>
              <a:rPr lang="en-GB" sz="800" baseline="-250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1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Forced expiratory volume in 1 second; FVC: Forced vital capacity; GERD: Gastroesophageal reflux disease; 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IgE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Immunoglobulin E; T2: Type 2</a:t>
            </a:r>
            <a:endParaRPr lang="en-US" sz="185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EB39C-2241-0CE2-3421-E97353696DF8}"/>
              </a:ext>
            </a:extLst>
          </p:cNvPr>
          <p:cNvSpPr/>
          <p:nvPr/>
        </p:nvSpPr>
        <p:spPr>
          <a:xfrm>
            <a:off x="8119540" y="2574336"/>
            <a:ext cx="3509831" cy="20174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Cluster A (vs other clusters)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More likely to have potentially OCS-related comorbidities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Less likely to have any diagnosed allergy* and nasal polyps</a:t>
            </a:r>
          </a:p>
        </p:txBody>
      </p:sp>
      <p:pic>
        <p:nvPicPr>
          <p:cNvPr id="9" name="Picture 8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6B83BD4E-C88C-B7C6-92FA-3E730369F5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570" b="32736"/>
          <a:stretch>
            <a:fillRect/>
          </a:stretch>
        </p:blipFill>
        <p:spPr>
          <a:xfrm>
            <a:off x="812755" y="1294356"/>
            <a:ext cx="3781523" cy="4377092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A0DF3370-544C-C190-1A0B-669F6D8305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256" r="531"/>
          <a:stretch>
            <a:fillRect/>
          </a:stretch>
        </p:blipFill>
        <p:spPr>
          <a:xfrm>
            <a:off x="4216339" y="2787041"/>
            <a:ext cx="3905500" cy="1902691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C5E283CE-DF2D-F53F-4188-97A30FFE4C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9939" r="796" b="152"/>
          <a:stretch>
            <a:fillRect/>
          </a:stretch>
        </p:blipFill>
        <p:spPr>
          <a:xfrm>
            <a:off x="813434" y="5741096"/>
            <a:ext cx="3707217" cy="658660"/>
          </a:xfrm>
          <a:prstGeom prst="rect">
            <a:avLst/>
          </a:prstGeom>
          <a:ln>
            <a:noFill/>
          </a:ln>
        </p:spPr>
      </p:pic>
      <p:pic>
        <p:nvPicPr>
          <p:cNvPr id="2" name="bg object 17">
            <a:extLst>
              <a:ext uri="{FF2B5EF4-FFF2-40B4-BE49-F238E27FC236}">
                <a16:creationId xmlns:a16="http://schemas.microsoft.com/office/drawing/2014/main" id="{34E3FBAC-B75E-EA39-9042-4757AD5A2365}"/>
              </a:ext>
            </a:extLst>
          </p:cNvPr>
          <p:cNvPicPr/>
          <p:nvPr/>
        </p:nvPicPr>
        <p:blipFill>
          <a:blip r:embed="rId5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0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32C00-2D08-1C52-2810-58D11A683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80F287-DC7F-4F3F-7412-08F4189F8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Pre- to post-biologic change in asthma outcomes for each cluster </a:t>
            </a:r>
            <a:r>
              <a:rPr lang="en-GB" sz="2000" dirty="0">
                <a:solidFill>
                  <a:schemeClr val="bg1">
                    <a:lumMod val="76000"/>
                  </a:schemeClr>
                </a:solidFill>
              </a:rPr>
              <a:t>(univariate analysis)</a:t>
            </a:r>
            <a:endParaRPr lang="en-US">
              <a:solidFill>
                <a:schemeClr val="bg1">
                  <a:lumMod val="76000"/>
                </a:schemeClr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4260E08-7C87-C17E-9297-B79D675FC03E}"/>
              </a:ext>
            </a:extLst>
          </p:cNvPr>
          <p:cNvSpPr txBox="1"/>
          <p:nvPr/>
        </p:nvSpPr>
        <p:spPr>
          <a:xfrm>
            <a:off x="1827" y="6393653"/>
            <a:ext cx="112560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80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FEV</a:t>
            </a:r>
            <a:r>
              <a:rPr lang="en-GB" sz="800" baseline="-250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1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Forced expiratory volume in 1 second; T2: Type 2</a:t>
            </a:r>
            <a:endParaRPr lang="en-US" sz="185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C040F5-F54D-D1A2-D32E-9EFD0A826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2" y="1218608"/>
            <a:ext cx="6054247" cy="241662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25A674-B0B7-80A6-29C5-5743614CE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068" y="1218608"/>
            <a:ext cx="5960303" cy="2416621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CE8198-4462-B185-BCFF-1E66288B5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52" y="3776005"/>
            <a:ext cx="5960302" cy="2416621"/>
          </a:xfrm>
          <a:prstGeom prst="rect">
            <a:avLst/>
          </a:prstGeom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AB382BB-FEC1-EAF1-40D3-4523A08C31ED}"/>
              </a:ext>
            </a:extLst>
          </p:cNvPr>
          <p:cNvSpPr/>
          <p:nvPr/>
        </p:nvSpPr>
        <p:spPr>
          <a:xfrm>
            <a:off x="6846061" y="4526308"/>
            <a:ext cx="4762434" cy="921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Pre- to post-biologic improvements </a:t>
            </a:r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were shown for exacerbations, lung function and asthma control,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irrespective of the degree of T2 involvement</a:t>
            </a:r>
          </a:p>
        </p:txBody>
      </p:sp>
      <p:pic>
        <p:nvPicPr>
          <p:cNvPr id="6" name="bg object 17">
            <a:extLst>
              <a:ext uri="{FF2B5EF4-FFF2-40B4-BE49-F238E27FC236}">
                <a16:creationId xmlns:a16="http://schemas.microsoft.com/office/drawing/2014/main" id="{95D7734E-B682-8BDE-950E-84CDB64447AA}"/>
              </a:ext>
            </a:extLst>
          </p:cNvPr>
          <p:cNvPicPr/>
          <p:nvPr/>
        </p:nvPicPr>
        <p:blipFill>
          <a:blip r:embed="rId6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47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50E6-0543-9D2F-86A5-937C96A39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5F4CBD-D308-49EB-D2DF-9A71CD6A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Pre- to post-biologic change in lung function relative to Cluster A (T2-low)</a:t>
            </a:r>
            <a:endParaRPr lang="en-GB" sz="2000" dirty="0">
              <a:solidFill>
                <a:srgbClr val="073763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7B906B9-B3C1-861E-DE9E-3C4292A7E4EB}"/>
              </a:ext>
            </a:extLst>
          </p:cNvPr>
          <p:cNvSpPr txBox="1"/>
          <p:nvPr/>
        </p:nvSpPr>
        <p:spPr>
          <a:xfrm>
            <a:off x="1827" y="6393653"/>
            <a:ext cx="112560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80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BEC: Blood eosinophil count;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FeNO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Fractional exhaled nitric oxide; FEV</a:t>
            </a:r>
            <a:r>
              <a:rPr lang="en-GB" sz="800" baseline="-250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1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Forced expiratory volume in 1 second; T2: Type 2</a:t>
            </a:r>
            <a:endParaRPr lang="en-US" sz="185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203892C-8968-7890-1386-29E948178545}"/>
              </a:ext>
            </a:extLst>
          </p:cNvPr>
          <p:cNvSpPr/>
          <p:nvPr/>
        </p:nvSpPr>
        <p:spPr>
          <a:xfrm>
            <a:off x="7357541" y="3618170"/>
            <a:ext cx="4407530" cy="66050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Patients in 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Cluster C (high BEC + </a:t>
            </a:r>
            <a:r>
              <a:rPr lang="en-GB" sz="1600" b="1" i="1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FeNO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 </a:t>
            </a:r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had a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significantly greater increase in FEV</a:t>
            </a:r>
            <a:r>
              <a:rPr lang="en-GB" sz="1600" b="1" i="1" baseline="-25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vs Cluster 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21346-EEE4-ACEF-A448-D34DF9E25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07" y="1492946"/>
            <a:ext cx="5724525" cy="4696738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E3EE19-99D1-3B06-E32E-EED912DDF68C}"/>
              </a:ext>
            </a:extLst>
          </p:cNvPr>
          <p:cNvSpPr/>
          <p:nvPr/>
        </p:nvSpPr>
        <p:spPr>
          <a:xfrm>
            <a:off x="985971" y="3759879"/>
            <a:ext cx="5545230" cy="7289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600" b="1" dirty="0">
              <a:solidFill>
                <a:schemeClr val="bg2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2" name="bg object 17">
            <a:extLst>
              <a:ext uri="{FF2B5EF4-FFF2-40B4-BE49-F238E27FC236}">
                <a16:creationId xmlns:a16="http://schemas.microsoft.com/office/drawing/2014/main" id="{B3506843-A4C1-CD11-AA83-4D6B1CC3D66B}"/>
              </a:ext>
            </a:extLst>
          </p:cNvPr>
          <p:cNvPicPr/>
          <p:nvPr/>
        </p:nvPicPr>
        <p:blipFill>
          <a:blip r:embed="rId4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32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1D3E8-15E0-BBD4-675E-3C7623C40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779F9-6C94-676D-014F-B1C49FF5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4569"/>
            <a:ext cx="10242550" cy="845090"/>
          </a:xfrm>
        </p:spPr>
        <p:txBody>
          <a:bodyPr anchor="ctr"/>
          <a:lstStyle/>
          <a:p>
            <a:r>
              <a:rPr lang="en-GB" sz="2000" dirty="0"/>
              <a:t>Pre- to post-biologic change in asthma outcomes relative to Cluster A (T2-low) for patients who received Anti-IL5/5R</a:t>
            </a:r>
            <a:endParaRPr lang="en-GB" sz="2000" dirty="0">
              <a:solidFill>
                <a:srgbClr val="073763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7863BD9-C64D-BB25-0DC5-8792800510D7}"/>
              </a:ext>
            </a:extLst>
          </p:cNvPr>
          <p:cNvSpPr txBox="1"/>
          <p:nvPr/>
        </p:nvSpPr>
        <p:spPr>
          <a:xfrm>
            <a:off x="1827" y="6393653"/>
            <a:ext cx="112560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sz="80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 FEV</a:t>
            </a:r>
            <a:r>
              <a:rPr lang="en-GB" sz="800" baseline="-250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1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Forced expiratory volume in 1 second;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IgE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Immunoglobulin E; IL4Rα: Interleukin 4-receptor-alpha; IL5/5R: Interleukin 5/5-receptor; T2: Type 2</a:t>
            </a:r>
            <a:endParaRPr lang="en-US" sz="185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2733CA-3575-7E0A-EC62-D61085778A63}"/>
              </a:ext>
            </a:extLst>
          </p:cNvPr>
          <p:cNvSpPr/>
          <p:nvPr/>
        </p:nvSpPr>
        <p:spPr>
          <a:xfrm>
            <a:off x="2204516" y="5418395"/>
            <a:ext cx="8017505" cy="6128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Lower exacerbation rates</a:t>
            </a:r>
            <a:r>
              <a:rPr lang="en-GB" sz="1600" i="1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 and </a:t>
            </a:r>
            <a:r>
              <a:rPr lang="en-GB" sz="1600" b="1" i="1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greater improvements in lung function and asthma control </a:t>
            </a:r>
            <a:r>
              <a:rPr lang="en-GB" sz="1600" i="1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were noted for Anti–IL5/5R (but not Anti-</a:t>
            </a:r>
            <a:r>
              <a:rPr lang="en-GB" sz="1600" i="1" err="1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IgE</a:t>
            </a:r>
            <a:r>
              <a:rPr lang="en-GB" sz="1600" i="1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 or Anti-IL4Rα) for all clusters relative to cluster A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A66951-D9D8-4067-9977-D933E82E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1914525"/>
            <a:ext cx="3810000" cy="3095625"/>
          </a:xfrm>
          <a:prstGeom prst="rect">
            <a:avLst/>
          </a:prstGeom>
          <a:ln>
            <a:noFill/>
          </a:ln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371351E7-E160-AEA5-003E-C2990B36E1DF}"/>
              </a:ext>
            </a:extLst>
          </p:cNvPr>
          <p:cNvSpPr txBox="1"/>
          <p:nvPr/>
        </p:nvSpPr>
        <p:spPr>
          <a:xfrm>
            <a:off x="955067" y="1528555"/>
            <a:ext cx="281667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Exacerbations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64216-76FF-411F-C82C-C8A42A3F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63" y="1914525"/>
            <a:ext cx="3810000" cy="3095625"/>
          </a:xfrm>
          <a:prstGeom prst="rect">
            <a:avLst/>
          </a:prstGeom>
        </p:spPr>
      </p:pic>
      <p:sp>
        <p:nvSpPr>
          <p:cNvPr id="10" name="TextBox 21">
            <a:extLst>
              <a:ext uri="{FF2B5EF4-FFF2-40B4-BE49-F238E27FC236}">
                <a16:creationId xmlns:a16="http://schemas.microsoft.com/office/drawing/2014/main" id="{B95C1A2D-DD30-29CD-A5F7-2716FF261839}"/>
              </a:ext>
            </a:extLst>
          </p:cNvPr>
          <p:cNvSpPr txBox="1"/>
          <p:nvPr/>
        </p:nvSpPr>
        <p:spPr>
          <a:xfrm>
            <a:off x="4803166" y="1528555"/>
            <a:ext cx="281667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FEV</a:t>
            </a:r>
            <a:r>
              <a:rPr lang="en-US" b="1" baseline="-25000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1</a:t>
            </a:r>
            <a:endParaRPr lang="en-US" baseline="-25000" dirty="0"/>
          </a:p>
        </p:txBody>
      </p:sp>
      <p:pic>
        <p:nvPicPr>
          <p:cNvPr id="11" name="Picture 10" descr="A table with black and white text&#10;&#10;AI-generated content may be incorrect.">
            <a:extLst>
              <a:ext uri="{FF2B5EF4-FFF2-40B4-BE49-F238E27FC236}">
                <a16:creationId xmlns:a16="http://schemas.microsoft.com/office/drawing/2014/main" id="{3347BB38-2819-0275-9D25-CD660F5A3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488" y="1914525"/>
            <a:ext cx="3810000" cy="3095625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:a16="http://schemas.microsoft.com/office/drawing/2014/main" id="{0A43A8B2-C858-FD57-4826-5BB8E125FB8B}"/>
              </a:ext>
            </a:extLst>
          </p:cNvPr>
          <p:cNvSpPr txBox="1"/>
          <p:nvPr/>
        </p:nvSpPr>
        <p:spPr>
          <a:xfrm>
            <a:off x="8651266" y="1528555"/>
            <a:ext cx="281667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Uncontrolled asthma</a:t>
            </a:r>
          </a:p>
        </p:txBody>
      </p:sp>
      <p:pic>
        <p:nvPicPr>
          <p:cNvPr id="4" name="bg object 17">
            <a:extLst>
              <a:ext uri="{FF2B5EF4-FFF2-40B4-BE49-F238E27FC236}">
                <a16:creationId xmlns:a16="http://schemas.microsoft.com/office/drawing/2014/main" id="{C77DF813-F58D-C773-5BBB-E7063743A65B}"/>
              </a:ext>
            </a:extLst>
          </p:cNvPr>
          <p:cNvPicPr/>
          <p:nvPr/>
        </p:nvPicPr>
        <p:blipFill>
          <a:blip r:embed="rId6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69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6EFCE-C943-03E7-A0E6-BFF561A8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82CD12-15B4-D063-357A-4A264D93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Pre- to post-biologic change in HCRU for each cluster </a:t>
            </a:r>
            <a:r>
              <a:rPr lang="en-GB" sz="2000" dirty="0">
                <a:solidFill>
                  <a:schemeClr val="bg1">
                    <a:lumMod val="76000"/>
                  </a:schemeClr>
                </a:solidFill>
              </a:rPr>
              <a:t>(univariate analysis)</a:t>
            </a:r>
            <a:endParaRPr lang="en-GB" sz="2000" b="0" dirty="0">
              <a:solidFill>
                <a:schemeClr val="bg1">
                  <a:lumMod val="76000"/>
                </a:schemeClr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F85D01D-3980-58C2-D320-F94F5C6AD89C}"/>
              </a:ext>
            </a:extLst>
          </p:cNvPr>
          <p:cNvSpPr txBox="1"/>
          <p:nvPr/>
        </p:nvSpPr>
        <p:spPr>
          <a:xfrm>
            <a:off x="1827" y="6515861"/>
            <a:ext cx="112560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ER: Emergency room; HCRU: Healthcare resource utilization; T2: Type 2</a:t>
            </a:r>
            <a:endParaRPr lang="en-US" sz="185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pic>
        <p:nvPicPr>
          <p:cNvPr id="2" name="Picture 1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753B45B4-BE83-5F29-1D4B-60A6DA0D0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483"/>
            <a:ext cx="6229435" cy="2403086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17E6AC-F5B1-9BA9-D93D-ACB7D1B596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2" r="175" b="18462"/>
          <a:stretch>
            <a:fillRect/>
          </a:stretch>
        </p:blipFill>
        <p:spPr>
          <a:xfrm>
            <a:off x="180186" y="3804780"/>
            <a:ext cx="6563017" cy="2188315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graph of a number of patients&#10;&#10;AI-generated content may be incorrect.">
            <a:extLst>
              <a:ext uri="{FF2B5EF4-FFF2-40B4-BE49-F238E27FC236}">
                <a16:creationId xmlns:a16="http://schemas.microsoft.com/office/drawing/2014/main" id="{28877EBE-3CFB-5878-8EC9-A85285718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291677"/>
            <a:ext cx="6096002" cy="2406183"/>
          </a:xfrm>
          <a:prstGeom prst="rect">
            <a:avLst/>
          </a:prstGeom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233D3F-F2D7-EBAE-14A5-3B29738A5A2E}"/>
              </a:ext>
            </a:extLst>
          </p:cNvPr>
          <p:cNvSpPr/>
          <p:nvPr/>
        </p:nvSpPr>
        <p:spPr>
          <a:xfrm>
            <a:off x="7284472" y="4641130"/>
            <a:ext cx="4365777" cy="921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Pre- to post-biologic reductions </a:t>
            </a:r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were shown for hospitalizations, ER visits and invasive ventilation,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irrespective of the degree of T2 involvement</a:t>
            </a:r>
          </a:p>
        </p:txBody>
      </p:sp>
      <p:pic>
        <p:nvPicPr>
          <p:cNvPr id="6" name="bg object 17">
            <a:extLst>
              <a:ext uri="{FF2B5EF4-FFF2-40B4-BE49-F238E27FC236}">
                <a16:creationId xmlns:a16="http://schemas.microsoft.com/office/drawing/2014/main" id="{7F884432-1A12-CA16-7A56-DEC0DB6952A1}"/>
              </a:ext>
            </a:extLst>
          </p:cNvPr>
          <p:cNvPicPr/>
          <p:nvPr/>
        </p:nvPicPr>
        <p:blipFill>
          <a:blip r:embed="rId6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00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F5D78-6C11-BE78-B7F5-BCE69EE6F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472022-1855-2EE9-0D71-17F97104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Pre- to post-biologic change in hospital admissions relative to Cluster A (T2-low)</a:t>
            </a:r>
            <a:endParaRPr lang="en-GB" sz="2000" dirty="0">
              <a:solidFill>
                <a:srgbClr val="073763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058428-B12D-95E3-D409-72F8E5982E94}"/>
              </a:ext>
            </a:extLst>
          </p:cNvPr>
          <p:cNvSpPr txBox="1"/>
          <p:nvPr/>
        </p:nvSpPr>
        <p:spPr>
          <a:xfrm>
            <a:off x="1827" y="6518913"/>
            <a:ext cx="112560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 T2: Type 2</a:t>
            </a:r>
            <a:endParaRPr lang="en-US" sz="185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134F08-5BB4-47E6-3B3C-65DEFA1C52E2}"/>
              </a:ext>
            </a:extLst>
          </p:cNvPr>
          <p:cNvSpPr/>
          <p:nvPr/>
        </p:nvSpPr>
        <p:spPr>
          <a:xfrm>
            <a:off x="7107020" y="3305019"/>
            <a:ext cx="4407530" cy="86927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Patients in clusters B, C, D and E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had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significantly greater reductions in hospital admissions for asthma </a:t>
            </a:r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vs Cluster 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CE97B9-7FC6-57C1-2672-33B7E7C22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85" y="1419877"/>
            <a:ext cx="5975045" cy="4895067"/>
          </a:xfrm>
          <a:prstGeom prst="rect">
            <a:avLst/>
          </a:prstGeom>
          <a:ln>
            <a:noFill/>
          </a:ln>
        </p:spPr>
      </p:pic>
      <p:pic>
        <p:nvPicPr>
          <p:cNvPr id="7" name="bg object 17">
            <a:extLst>
              <a:ext uri="{FF2B5EF4-FFF2-40B4-BE49-F238E27FC236}">
                <a16:creationId xmlns:a16="http://schemas.microsoft.com/office/drawing/2014/main" id="{25B79A01-8D82-DA65-85FD-C66BB30BF4DC}"/>
              </a:ext>
            </a:extLst>
          </p:cNvPr>
          <p:cNvPicPr/>
          <p:nvPr/>
        </p:nvPicPr>
        <p:blipFill>
          <a:blip r:embed="rId4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13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52B86-0DF2-7892-1269-7EBF27DA7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DC34F6-CE1E-FBC0-EA28-2216049E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Pre- to post-biologic change in ER visits relative to Cluster A (T2-low)</a:t>
            </a:r>
            <a:endParaRPr lang="en-GB" sz="2000" dirty="0">
              <a:solidFill>
                <a:srgbClr val="073763"/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6BE227C-BEFF-62A7-8DBE-E11C664C415A}"/>
              </a:ext>
            </a:extLst>
          </p:cNvPr>
          <p:cNvSpPr txBox="1"/>
          <p:nvPr/>
        </p:nvSpPr>
        <p:spPr>
          <a:xfrm>
            <a:off x="1827" y="6518913"/>
            <a:ext cx="112560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ER: Emergency room; T2: Type 2</a:t>
            </a:r>
            <a:endParaRPr lang="en-US" sz="185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977873-850F-43FF-C605-447906387CCB}"/>
              </a:ext>
            </a:extLst>
          </p:cNvPr>
          <p:cNvSpPr/>
          <p:nvPr/>
        </p:nvSpPr>
        <p:spPr>
          <a:xfrm>
            <a:off x="7127897" y="3555540"/>
            <a:ext cx="4407530" cy="6500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Patients in clusters B, C, D and E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had</a:t>
            </a:r>
            <a:r>
              <a:rPr lang="en-GB" sz="1600" b="1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significantly greater reductions in ER visits </a:t>
            </a:r>
            <a:r>
              <a:rPr lang="en-GB" sz="1600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vs Cluster 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6079E-43D2-3D54-D8DB-82F4AD7B7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32" y="1409439"/>
            <a:ext cx="6068991" cy="4936820"/>
          </a:xfrm>
          <a:prstGeom prst="rect">
            <a:avLst/>
          </a:prstGeom>
          <a:ln>
            <a:noFill/>
          </a:ln>
        </p:spPr>
      </p:pic>
      <p:pic>
        <p:nvPicPr>
          <p:cNvPr id="2" name="bg object 17">
            <a:extLst>
              <a:ext uri="{FF2B5EF4-FFF2-40B4-BE49-F238E27FC236}">
                <a16:creationId xmlns:a16="http://schemas.microsoft.com/office/drawing/2014/main" id="{3CBD391B-DD15-4005-0917-9868C3741F1D}"/>
              </a:ext>
            </a:extLst>
          </p:cNvPr>
          <p:cNvPicPr/>
          <p:nvPr/>
        </p:nvPicPr>
        <p:blipFill>
          <a:blip r:embed="rId4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307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BFA0C-224F-2B18-A05B-A37F0EC7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3A3D64-7515-1503-7E2C-21B2ADB9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Conclusions</a:t>
            </a:r>
          </a:p>
        </p:txBody>
      </p:sp>
      <p:pic>
        <p:nvPicPr>
          <p:cNvPr id="6" name="Graphic 5" descr="Lungs outline">
            <a:extLst>
              <a:ext uri="{FF2B5EF4-FFF2-40B4-BE49-F238E27FC236}">
                <a16:creationId xmlns:a16="http://schemas.microsoft.com/office/drawing/2014/main" id="{98025261-7252-921F-774D-72CA4953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8494" y="2562886"/>
            <a:ext cx="1022510" cy="10656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F8F84D-375D-7F9F-7F59-DB1E49636D2E}"/>
              </a:ext>
            </a:extLst>
          </p:cNvPr>
          <p:cNvSpPr/>
          <p:nvPr/>
        </p:nvSpPr>
        <p:spPr>
          <a:xfrm>
            <a:off x="3044167" y="2702323"/>
            <a:ext cx="7776898" cy="792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Biologic use was associated with improved outcomes in all clusters but tended to be better at the higher end of the T2 spectrum.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5729F1-86FD-07EC-D90C-38BB103326E9}"/>
              </a:ext>
            </a:extLst>
          </p:cNvPr>
          <p:cNvSpPr/>
          <p:nvPr/>
        </p:nvSpPr>
        <p:spPr>
          <a:xfrm>
            <a:off x="3044167" y="1504895"/>
            <a:ext cx="7776898" cy="792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Five biomarker clusters along a gradient of T2 involvement were identified using a data-driven approach.</a:t>
            </a:r>
            <a:endParaRPr lang="en-US" dirty="0"/>
          </a:p>
        </p:txBody>
      </p:sp>
      <p:pic>
        <p:nvPicPr>
          <p:cNvPr id="9" name="Graphic 8" descr="Stethoscope outline">
            <a:extLst>
              <a:ext uri="{FF2B5EF4-FFF2-40B4-BE49-F238E27FC236}">
                <a16:creationId xmlns:a16="http://schemas.microsoft.com/office/drawing/2014/main" id="{E3FD5BE8-9F7D-4F12-D112-C43F2A086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9740" y="3788415"/>
            <a:ext cx="1017002" cy="1067416"/>
          </a:xfrm>
          <a:prstGeom prst="rect">
            <a:avLst/>
          </a:prstGeom>
        </p:spPr>
      </p:pic>
      <p:pic>
        <p:nvPicPr>
          <p:cNvPr id="10" name="Graphic 9" descr="Clipboard Partially Ticked outline">
            <a:extLst>
              <a:ext uri="{FF2B5EF4-FFF2-40B4-BE49-F238E27FC236}">
                <a16:creationId xmlns:a16="http://schemas.microsoft.com/office/drawing/2014/main" id="{E9F78BEF-D9FA-9357-B9D7-55F8B34E47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26828" y="5026921"/>
            <a:ext cx="1161802" cy="114201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606384-ECA7-F8AE-C7B0-5A1764A54D35}"/>
              </a:ext>
            </a:extLst>
          </p:cNvPr>
          <p:cNvSpPr/>
          <p:nvPr/>
        </p:nvSpPr>
        <p:spPr>
          <a:xfrm>
            <a:off x="3044166" y="3959127"/>
            <a:ext cx="7984436" cy="792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T2-targeted biologics have utility in the management of triple-biomarker-low asthma, but more effective therapies are needed.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EAA904A-1614-454D-BC65-573A25C95327}"/>
              </a:ext>
            </a:extLst>
          </p:cNvPr>
          <p:cNvSpPr/>
          <p:nvPr/>
        </p:nvSpPr>
        <p:spPr>
          <a:xfrm>
            <a:off x="3043814" y="5202206"/>
            <a:ext cx="7576517" cy="792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Further research is needed to identify pathways specific to T2-low asthma that can be targeted by treatment.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40315A17-AAC4-8576-2E48-935975C5D613}"/>
              </a:ext>
            </a:extLst>
          </p:cNvPr>
          <p:cNvSpPr txBox="1"/>
          <p:nvPr/>
        </p:nvSpPr>
        <p:spPr>
          <a:xfrm>
            <a:off x="1827" y="6518913"/>
            <a:ext cx="112560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 T2: Type 2</a:t>
            </a:r>
            <a:endParaRPr lang="en-US" sz="185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pic>
        <p:nvPicPr>
          <p:cNvPr id="16" name="Graphic 15" descr="Research outline">
            <a:extLst>
              <a:ext uri="{FF2B5EF4-FFF2-40B4-BE49-F238E27FC236}">
                <a16:creationId xmlns:a16="http://schemas.microsoft.com/office/drawing/2014/main" id="{33816334-D222-3237-B3CB-6AB4489263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51650" y="1505310"/>
            <a:ext cx="914400" cy="914400"/>
          </a:xfrm>
          <a:prstGeom prst="rect">
            <a:avLst/>
          </a:prstGeom>
        </p:spPr>
      </p:pic>
      <p:pic>
        <p:nvPicPr>
          <p:cNvPr id="2" name="bg object 17">
            <a:extLst>
              <a:ext uri="{FF2B5EF4-FFF2-40B4-BE49-F238E27FC236}">
                <a16:creationId xmlns:a16="http://schemas.microsoft.com/office/drawing/2014/main" id="{AD23CEA0-EFF4-5555-2D6D-C0DB3752AD3E}"/>
              </a:ext>
            </a:extLst>
          </p:cNvPr>
          <p:cNvPicPr/>
          <p:nvPr/>
        </p:nvPicPr>
        <p:blipFill>
          <a:blip r:embed="rId11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952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C7618-66A7-395C-9795-2F1CBB397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93C890-7C32-5943-DFF3-1C429F24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Summary of the EMBER study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4D875F-147B-E10E-FB78-2E7462BF9671}"/>
              </a:ext>
            </a:extLst>
          </p:cNvPr>
          <p:cNvSpPr/>
          <p:nvPr/>
        </p:nvSpPr>
        <p:spPr>
          <a:xfrm>
            <a:off x="8916418" y="6267657"/>
            <a:ext cx="3012115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70FF0DB-B55D-B049-88F3-EBEED3DD9E17}"/>
              </a:ext>
            </a:extLst>
          </p:cNvPr>
          <p:cNvSpPr txBox="1"/>
          <p:nvPr/>
        </p:nvSpPr>
        <p:spPr>
          <a:xfrm>
            <a:off x="-20260" y="6541651"/>
            <a:ext cx="1221105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BEC: Blood eosinophil count;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</a:rPr>
              <a:t>IgE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: Immunoglobulin E; IL4Rα: Interleukin 4-receptor-alpha; IL5/5R: Interleukin 5/5-receptor;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</a:rPr>
              <a:t>FeNO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: Fractional exhaled nitric oxide; T2: Type 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800" dirty="0">
                <a:solidFill>
                  <a:srgbClr val="A6A6A6"/>
                </a:solidFill>
              </a:rPr>
              <a:t>Wang E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463B8C6D-6A13-52D4-2AB4-2BA6270FC3B9}"/>
              </a:ext>
            </a:extLst>
          </p:cNvPr>
          <p:cNvSpPr txBox="1"/>
          <p:nvPr/>
        </p:nvSpPr>
        <p:spPr>
          <a:xfrm>
            <a:off x="1902860" y="1276430"/>
            <a:ext cx="988049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To characterize severe asthma phenotypes and compare pre- to post-biologic change in outcomes along a gradient of </a:t>
            </a:r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T2-involvement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.</a:t>
            </a:r>
            <a:endParaRPr lang="en-US" dirty="0"/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88548139-A896-F271-A386-D26F7E4A710C}"/>
              </a:ext>
            </a:extLst>
          </p:cNvPr>
          <p:cNvSpPr txBox="1"/>
          <p:nvPr/>
        </p:nvSpPr>
        <p:spPr>
          <a:xfrm>
            <a:off x="1854631" y="1792611"/>
            <a:ext cx="9721407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3,675 patients (23 countries) in </a:t>
            </a:r>
            <a:r>
              <a:rPr lang="en-US" sz="1400" b="1" dirty="0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ISAR 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were included; of these, 2,276 received biologics (Anti-</a:t>
            </a:r>
            <a:r>
              <a:rPr lang="en-US" sz="1400" dirty="0" err="1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IgE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, Anti-IL5/5R, Anti-IL4Rα). </a:t>
            </a:r>
            <a:r>
              <a:rPr lang="en-US" sz="1400" b="1" dirty="0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Clusters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 were identified using a five-component Gaussian finite mixture model. </a:t>
            </a:r>
            <a:r>
              <a:rPr lang="en-US" sz="1400" b="1" dirty="0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Change in outcomes 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between 1 year pre- and post-biologic initiation were compared between clusters and by biologic class.</a:t>
            </a: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5904DBD3-35F2-C980-DC2E-A2801943C8B4}"/>
              </a:ext>
            </a:extLst>
          </p:cNvPr>
          <p:cNvSpPr txBox="1"/>
          <p:nvPr/>
        </p:nvSpPr>
        <p:spPr>
          <a:xfrm>
            <a:off x="1847642" y="5830345"/>
            <a:ext cx="905674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Five biomarker clusters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along a gradient of T2 involvement were identified using a </a:t>
            </a:r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data-driven approach. 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Biologic use was associated with</a:t>
            </a:r>
            <a:r>
              <a:rPr lang="en-US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improved outcomes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in all clusters but tended to be better at the higher end of the T2 spectrum.</a:t>
            </a: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521ACFAA-FB20-B3A5-8D43-25916E367DA8}"/>
              </a:ext>
            </a:extLst>
          </p:cNvPr>
          <p:cNvSpPr txBox="1"/>
          <p:nvPr/>
        </p:nvSpPr>
        <p:spPr>
          <a:xfrm>
            <a:off x="1972632" y="2640494"/>
            <a:ext cx="3585220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Biomarker clusters identified using Gaussian finite mixture model (n=3675)</a:t>
            </a:r>
            <a:endParaRPr lang="en-US" sz="1400" dirty="0"/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9D471EE2-768E-3645-B395-1EE7BFEAA34C}"/>
              </a:ext>
            </a:extLst>
          </p:cNvPr>
          <p:cNvSpPr txBox="1"/>
          <p:nvPr/>
        </p:nvSpPr>
        <p:spPr>
          <a:xfrm>
            <a:off x="179191" y="1261457"/>
            <a:ext cx="1485492" cy="374571"/>
          </a:xfrm>
          <a:prstGeom prst="round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Arial"/>
              </a:rPr>
              <a:t>Objective</a:t>
            </a:r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DAA89898-068B-CC2C-0D75-1B9DDB0E3D9A}"/>
              </a:ext>
            </a:extLst>
          </p:cNvPr>
          <p:cNvSpPr txBox="1"/>
          <p:nvPr/>
        </p:nvSpPr>
        <p:spPr>
          <a:xfrm>
            <a:off x="179191" y="1967915"/>
            <a:ext cx="1485492" cy="374571"/>
          </a:xfrm>
          <a:prstGeom prst="round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Arial"/>
              </a:rPr>
              <a:t>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2B6AD546-9EB3-0BBA-E645-AFBDF8F8658E}"/>
              </a:ext>
            </a:extLst>
          </p:cNvPr>
          <p:cNvSpPr txBox="1"/>
          <p:nvPr/>
        </p:nvSpPr>
        <p:spPr>
          <a:xfrm>
            <a:off x="179191" y="2636580"/>
            <a:ext cx="1485492" cy="374571"/>
          </a:xfrm>
          <a:prstGeom prst="round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Arial"/>
              </a:rPr>
              <a:t>Results</a:t>
            </a:r>
            <a:endParaRPr lang="en-US" sz="16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5" name="TextBox 10">
            <a:extLst>
              <a:ext uri="{FF2B5EF4-FFF2-40B4-BE49-F238E27FC236}">
                <a16:creationId xmlns:a16="http://schemas.microsoft.com/office/drawing/2014/main" id="{4924C5F2-F258-BFCA-6C31-D92850E1E1E0}"/>
              </a:ext>
            </a:extLst>
          </p:cNvPr>
          <p:cNvSpPr txBox="1"/>
          <p:nvPr/>
        </p:nvSpPr>
        <p:spPr>
          <a:xfrm>
            <a:off x="179191" y="5900543"/>
            <a:ext cx="1485492" cy="374571"/>
          </a:xfrm>
          <a:prstGeom prst="roundRect">
            <a:avLst/>
          </a:prstGeom>
          <a:solidFill>
            <a:schemeClr val="accent2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Arial"/>
              </a:rPr>
              <a:t>Conclusions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2E17C-5883-F316-41C3-FC135C0D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919" y="3125303"/>
            <a:ext cx="3194683" cy="2606263"/>
          </a:xfrm>
          <a:prstGeom prst="rect">
            <a:avLst/>
          </a:prstGeom>
        </p:spPr>
      </p:pic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6C4BF35E-6891-9EF9-2719-1DBD5BCCF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370" y="3238173"/>
            <a:ext cx="4060825" cy="2350329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B85E92B6-6507-205E-6705-F45A0C9E272F}"/>
              </a:ext>
            </a:extLst>
          </p:cNvPr>
          <p:cNvSpPr txBox="1"/>
          <p:nvPr/>
        </p:nvSpPr>
        <p:spPr>
          <a:xfrm>
            <a:off x="7031942" y="2640494"/>
            <a:ext cx="3585220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rgbClr val="073763"/>
                </a:solidFill>
                <a:latin typeface="Calibri"/>
                <a:ea typeface="Calibri"/>
                <a:cs typeface="Calibri"/>
              </a:rPr>
              <a:t>Change in annualized exacerbation rate pre- to post-biologic relative to Cluster A (T2-low)</a:t>
            </a:r>
          </a:p>
        </p:txBody>
      </p:sp>
      <p:pic>
        <p:nvPicPr>
          <p:cNvPr id="8" name="bg object 17">
            <a:extLst>
              <a:ext uri="{FF2B5EF4-FFF2-40B4-BE49-F238E27FC236}">
                <a16:creationId xmlns:a16="http://schemas.microsoft.com/office/drawing/2014/main" id="{F91D5C60-16E3-57E1-3244-EF6DE660B024}"/>
              </a:ext>
            </a:extLst>
          </p:cNvPr>
          <p:cNvPicPr/>
          <p:nvPr/>
        </p:nvPicPr>
        <p:blipFill>
          <a:blip r:embed="rId5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54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249CF-CA97-3CE9-BD76-E9BEF9D5F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FC7EF4-A1AE-07EA-2051-FC722630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Background and Rationale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71AD20B-0563-E969-D74E-A84A646D7581}"/>
              </a:ext>
            </a:extLst>
          </p:cNvPr>
          <p:cNvSpPr txBox="1"/>
          <p:nvPr/>
        </p:nvSpPr>
        <p:spPr>
          <a:xfrm>
            <a:off x="-20260" y="6541651"/>
            <a:ext cx="1221105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ICS: Inhaled corticosteroids; OCS: Oral corticosteroids; T2: Type 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800" dirty="0">
                <a:solidFill>
                  <a:srgbClr val="A6A6A6"/>
                </a:solidFill>
              </a:rPr>
              <a:t>Wang E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317F04-27CE-7546-3263-AD4EAF89F142}"/>
              </a:ext>
            </a:extLst>
          </p:cNvPr>
          <p:cNvGrpSpPr/>
          <p:nvPr/>
        </p:nvGrpSpPr>
        <p:grpSpPr>
          <a:xfrm>
            <a:off x="546100" y="1406559"/>
            <a:ext cx="4650410" cy="4850399"/>
            <a:chOff x="270013" y="1395516"/>
            <a:chExt cx="4650410" cy="4850399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B6AA6D89-437B-85B2-E79F-64547938BFE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1657058"/>
                </p:ext>
              </p:extLst>
            </p:nvPr>
          </p:nvGraphicFramePr>
          <p:xfrm>
            <a:off x="270013" y="1915216"/>
            <a:ext cx="4650410" cy="43306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CF9E5AFA-E545-C607-D3C1-9C1A1FE11616}"/>
                </a:ext>
              </a:extLst>
            </p:cNvPr>
            <p:cNvSpPr txBox="1"/>
            <p:nvPr/>
          </p:nvSpPr>
          <p:spPr>
            <a:xfrm>
              <a:off x="857241" y="1395516"/>
              <a:ext cx="3662524" cy="374571"/>
            </a:xfrm>
            <a:prstGeom prst="roundRect">
              <a:avLst/>
            </a:prstGeom>
            <a:solidFill>
              <a:srgbClr val="0B5394"/>
            </a:solidFill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/>
                  <a:ea typeface="Calibri"/>
                  <a:cs typeface="Arial"/>
                </a:rPr>
                <a:t>~8% of patients in ISAR are T2-low</a:t>
              </a:r>
              <a:endParaRPr lang="en-US" b="1" dirty="0">
                <a:solidFill>
                  <a:srgbClr val="FFFFFF"/>
                </a:solidFill>
                <a:latin typeface="Arial"/>
                <a:ea typeface="Calibri"/>
                <a:cs typeface="Arial"/>
              </a:endParaRP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71F8B6EE-C8CF-0CAB-906B-69D40F3A8959}"/>
                </a:ext>
              </a:extLst>
            </p:cNvPr>
            <p:cNvSpPr/>
            <p:nvPr/>
          </p:nvSpPr>
          <p:spPr>
            <a:xfrm>
              <a:off x="3920433" y="5742607"/>
              <a:ext cx="187739" cy="397565"/>
            </a:xfrm>
            <a:prstGeom prst="rightBrace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C7A10184-39D8-E136-4C1D-F2669E969546}"/>
                </a:ext>
              </a:extLst>
            </p:cNvPr>
            <p:cNvSpPr txBox="1"/>
            <p:nvPr/>
          </p:nvSpPr>
          <p:spPr>
            <a:xfrm>
              <a:off x="3960457" y="5801866"/>
              <a:ext cx="813307" cy="30646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rgbClr val="3F3F3F"/>
                  </a:solidFill>
                  <a:latin typeface="Arial"/>
                  <a:ea typeface="Calibri"/>
                  <a:cs typeface="Arial"/>
                </a:rPr>
                <a:t>T2-low</a:t>
              </a:r>
              <a:endParaRPr lang="en-US" sz="1400" dirty="0">
                <a:solidFill>
                  <a:srgbClr val="3F3F3F"/>
                </a:solidFill>
                <a:latin typeface="Arial"/>
                <a:ea typeface="Calibri"/>
                <a:cs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EDB419-A638-6A11-7B45-540B6ECD557C}"/>
              </a:ext>
            </a:extLst>
          </p:cNvPr>
          <p:cNvGrpSpPr/>
          <p:nvPr/>
        </p:nvGrpSpPr>
        <p:grpSpPr>
          <a:xfrm>
            <a:off x="5907660" y="2184220"/>
            <a:ext cx="5237785" cy="2839598"/>
            <a:chOff x="7895485" y="2449263"/>
            <a:chExt cx="1923933" cy="2342405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BCE7B002-2B57-8C52-3EF4-2FFCEE30CDD6}"/>
                </a:ext>
              </a:extLst>
            </p:cNvPr>
            <p:cNvSpPr/>
            <p:nvPr/>
          </p:nvSpPr>
          <p:spPr bwMode="auto">
            <a:xfrm>
              <a:off x="7895485" y="2449263"/>
              <a:ext cx="1922312" cy="241540"/>
            </a:xfrm>
            <a:prstGeom prst="round2SameRect">
              <a:avLst>
                <a:gd name="adj1" fmla="val 8975"/>
                <a:gd name="adj2" fmla="val 0"/>
              </a:avLst>
            </a:prstGeom>
            <a:solidFill>
              <a:srgbClr val="0B53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>
                  <a:solidFill>
                    <a:prstClr val="white"/>
                  </a:solidFill>
                  <a:cs typeface="Arial"/>
                </a:rPr>
                <a:t>Much remains unknown about T2-low asthma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5F84623-BBE0-77B6-C7B5-AB6A37EA1A68}"/>
                </a:ext>
              </a:extLst>
            </p:cNvPr>
            <p:cNvSpPr/>
            <p:nvPr/>
          </p:nvSpPr>
          <p:spPr bwMode="auto">
            <a:xfrm>
              <a:off x="7897440" y="2706909"/>
              <a:ext cx="1921978" cy="2084759"/>
            </a:xfrm>
            <a:prstGeom prst="rect">
              <a:avLst/>
            </a:prstGeom>
            <a:solidFill>
              <a:srgbClr val="F4F3F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fontAlgn="ctr">
                <a:lnSpc>
                  <a:spcPct val="150000"/>
                </a:lnSpc>
                <a:buFont typeface="Arial"/>
                <a:buChar char="•"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No agreed definition</a:t>
              </a: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 or clinical biomarker profile, other than the absence of T2 inflammation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ICS and OCS suppress T2 biomarkers, </a:t>
              </a:r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confounding </a:t>
              </a: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T2-low categorization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T2-low asthma is </a:t>
              </a:r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less responsive to biologics</a:t>
              </a: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, which target T2-related pathways</a:t>
              </a:r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Limited effective treatment options</a:t>
              </a:r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 for T2-low asthma</a:t>
              </a:r>
            </a:p>
          </p:txBody>
        </p:sp>
      </p:grpSp>
      <p:pic>
        <p:nvPicPr>
          <p:cNvPr id="2" name="bg object 17">
            <a:extLst>
              <a:ext uri="{FF2B5EF4-FFF2-40B4-BE49-F238E27FC236}">
                <a16:creationId xmlns:a16="http://schemas.microsoft.com/office/drawing/2014/main" id="{492A8583-ED14-41ED-1EF6-9E6CEA6F966F}"/>
              </a:ext>
            </a:extLst>
          </p:cNvPr>
          <p:cNvPicPr/>
          <p:nvPr/>
        </p:nvPicPr>
        <p:blipFill>
          <a:blip r:embed="rId4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88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E2618-E758-6615-8ABC-716AA46FA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A3DBC9-B5B0-9940-2AAB-A98D26E9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Aim</a:t>
            </a:r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8EB1313-3B2B-CCC2-0BEC-537A16F00913}"/>
              </a:ext>
            </a:extLst>
          </p:cNvPr>
          <p:cNvSpPr txBox="1"/>
          <p:nvPr/>
        </p:nvSpPr>
        <p:spPr>
          <a:xfrm>
            <a:off x="-20260" y="6541651"/>
            <a:ext cx="1221105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HCRU: Healthcare resource utilization; T2: Type 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800" dirty="0">
                <a:solidFill>
                  <a:srgbClr val="A6A6A6"/>
                </a:solidFill>
              </a:rPr>
              <a:t>Wang E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864152-A32C-FEB1-55CD-582426B7746F}"/>
              </a:ext>
            </a:extLst>
          </p:cNvPr>
          <p:cNvSpPr/>
          <p:nvPr/>
        </p:nvSpPr>
        <p:spPr>
          <a:xfrm>
            <a:off x="421305" y="2880107"/>
            <a:ext cx="3402642" cy="22615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Describe </a:t>
            </a:r>
            <a:r>
              <a:rPr lang="en-GB" sz="2000" b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distributions of biomarkers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 in patients with severe asthma along a gradient of T2 involvement</a:t>
            </a:r>
            <a:endParaRPr lang="en-GB" sz="18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7" name="Graphic 7" descr="Test tubes with solid fill">
            <a:extLst>
              <a:ext uri="{FF2B5EF4-FFF2-40B4-BE49-F238E27FC236}">
                <a16:creationId xmlns:a16="http://schemas.microsoft.com/office/drawing/2014/main" id="{67E14339-FD1A-A913-CB3A-4CE06F347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5135" y="1616599"/>
            <a:ext cx="1062183" cy="108997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49E4C7-EE43-E80F-D824-D9A8E681114F}"/>
              </a:ext>
            </a:extLst>
          </p:cNvPr>
          <p:cNvSpPr/>
          <p:nvPr/>
        </p:nvSpPr>
        <p:spPr>
          <a:xfrm>
            <a:off x="4298823" y="2880106"/>
            <a:ext cx="3402642" cy="22615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Phenotypically </a:t>
            </a:r>
            <a:r>
              <a:rPr lang="en-GB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characterize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patients along this gradient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C3659A-398C-2496-2F0A-895863E7FCA1}"/>
              </a:ext>
            </a:extLst>
          </p:cNvPr>
          <p:cNvSpPr/>
          <p:nvPr/>
        </p:nvSpPr>
        <p:spPr>
          <a:xfrm>
            <a:off x="8176342" y="2880106"/>
            <a:ext cx="3402642" cy="22615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Compare the </a:t>
            </a:r>
            <a:r>
              <a:rPr lang="en-GB" sz="20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pre- to post-biologic initiation change in asthma outcomes</a:t>
            </a:r>
            <a:r>
              <a:rPr lang="en-GB" sz="20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and HCRU across the gradient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Graphic 9" descr="Group with solid fill">
            <a:extLst>
              <a:ext uri="{FF2B5EF4-FFF2-40B4-BE49-F238E27FC236}">
                <a16:creationId xmlns:a16="http://schemas.microsoft.com/office/drawing/2014/main" id="{F0D64136-23FD-BC49-D219-7A126AF8A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6598" y="1447800"/>
            <a:ext cx="1338805" cy="1338805"/>
          </a:xfrm>
          <a:prstGeom prst="rect">
            <a:avLst/>
          </a:prstGeom>
        </p:spPr>
      </p:pic>
      <p:pic>
        <p:nvPicPr>
          <p:cNvPr id="12" name="Graphic 11" descr="Lungs with solid fill">
            <a:extLst>
              <a:ext uri="{FF2B5EF4-FFF2-40B4-BE49-F238E27FC236}">
                <a16:creationId xmlns:a16="http://schemas.microsoft.com/office/drawing/2014/main" id="{55AF0E09-DA25-4805-EB6F-3E2D6CB5A3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9863" y="1573192"/>
            <a:ext cx="1116956" cy="1088020"/>
          </a:xfrm>
          <a:prstGeom prst="rect">
            <a:avLst/>
          </a:prstGeom>
        </p:spPr>
      </p:pic>
      <p:sp>
        <p:nvSpPr>
          <p:cNvPr id="14" name="TextBox 23">
            <a:extLst>
              <a:ext uri="{FF2B5EF4-FFF2-40B4-BE49-F238E27FC236}">
                <a16:creationId xmlns:a16="http://schemas.microsoft.com/office/drawing/2014/main" id="{41DFE3BA-E893-202F-E85D-AA804EEC02A5}"/>
              </a:ext>
            </a:extLst>
          </p:cNvPr>
          <p:cNvSpPr txBox="1"/>
          <p:nvPr/>
        </p:nvSpPr>
        <p:spPr>
          <a:xfrm>
            <a:off x="2346556" y="5583320"/>
            <a:ext cx="777300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i="1" dirty="0">
                <a:solidFill>
                  <a:srgbClr val="002060"/>
                </a:solidFill>
                <a:latin typeface="Calibri"/>
                <a:ea typeface="SimSun"/>
                <a:cs typeface="Calibri"/>
              </a:rPr>
              <a:t>Using a data-driven approach instead of pre-defined clinical biomarker cut-offs</a:t>
            </a:r>
          </a:p>
        </p:txBody>
      </p:sp>
      <p:pic>
        <p:nvPicPr>
          <p:cNvPr id="4" name="bg object 17">
            <a:extLst>
              <a:ext uri="{FF2B5EF4-FFF2-40B4-BE49-F238E27FC236}">
                <a16:creationId xmlns:a16="http://schemas.microsoft.com/office/drawing/2014/main" id="{CF195FDA-9A65-D853-EA27-4CFC7D33E284}"/>
              </a:ext>
            </a:extLst>
          </p:cNvPr>
          <p:cNvPicPr/>
          <p:nvPr/>
        </p:nvPicPr>
        <p:blipFill>
          <a:blip r:embed="rId9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13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95B8-93A5-6CC9-5582-A3C7883F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739A1D-64B6-A95D-9D6F-7E859B24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Data source: ISAR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F338FEB-A501-A484-5D67-E54A5B01EE48}"/>
              </a:ext>
            </a:extLst>
          </p:cNvPr>
          <p:cNvSpPr txBox="1"/>
          <p:nvPr/>
        </p:nvSpPr>
        <p:spPr>
          <a:xfrm>
            <a:off x="-20260" y="6641042"/>
            <a:ext cx="1221105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rgbClr val="A6A6A6"/>
                </a:solidFill>
              </a:rPr>
              <a:t>Wang E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</a:p>
        </p:txBody>
      </p:sp>
      <p:pic>
        <p:nvPicPr>
          <p:cNvPr id="46" name="Picture 45" descr="A map of the world&#10;&#10;Description automatically generated">
            <a:extLst>
              <a:ext uri="{FF2B5EF4-FFF2-40B4-BE49-F238E27FC236}">
                <a16:creationId xmlns:a16="http://schemas.microsoft.com/office/drawing/2014/main" id="{AFA1457C-D60A-694A-309E-7C2B12A5B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681" y="1489702"/>
            <a:ext cx="11078297" cy="485461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BDFB8A9-BDCB-692B-BA2B-A1C8B5EEDBCA}"/>
              </a:ext>
            </a:extLst>
          </p:cNvPr>
          <p:cNvGrpSpPr/>
          <p:nvPr/>
        </p:nvGrpSpPr>
        <p:grpSpPr>
          <a:xfrm>
            <a:off x="-252332" y="2459812"/>
            <a:ext cx="11709756" cy="4141451"/>
            <a:chOff x="-252332" y="2459812"/>
            <a:chExt cx="10662982" cy="449751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895825B-A433-1658-C570-5E5570CC06C0}"/>
                </a:ext>
              </a:extLst>
            </p:cNvPr>
            <p:cNvGrpSpPr/>
            <p:nvPr/>
          </p:nvGrpSpPr>
          <p:grpSpPr>
            <a:xfrm>
              <a:off x="1204827" y="2459812"/>
              <a:ext cx="9205823" cy="3928045"/>
              <a:chOff x="1204827" y="2459811"/>
              <a:chExt cx="7422809" cy="3007931"/>
            </a:xfrm>
          </p:grpSpPr>
          <p:sp>
            <p:nvSpPr>
              <p:cNvPr id="57" name="Google Shape;1141;p175">
                <a:extLst>
                  <a:ext uri="{FF2B5EF4-FFF2-40B4-BE49-F238E27FC236}">
                    <a16:creationId xmlns:a16="http://schemas.microsoft.com/office/drawing/2014/main" id="{F6635324-593C-E8B2-AAFE-5DE3EF3381B8}"/>
                  </a:ext>
                </a:extLst>
              </p:cNvPr>
              <p:cNvSpPr/>
              <p:nvPr/>
            </p:nvSpPr>
            <p:spPr>
              <a:xfrm>
                <a:off x="8329885" y="5262414"/>
                <a:ext cx="297751" cy="20532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400"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Google Shape;1146;p175">
                <a:extLst>
                  <a:ext uri="{FF2B5EF4-FFF2-40B4-BE49-F238E27FC236}">
                    <a16:creationId xmlns:a16="http://schemas.microsoft.com/office/drawing/2014/main" id="{70DAFBA1-D12E-10E5-9713-A888FBA81371}"/>
                  </a:ext>
                </a:extLst>
              </p:cNvPr>
              <p:cNvSpPr/>
              <p:nvPr/>
            </p:nvSpPr>
            <p:spPr>
              <a:xfrm>
                <a:off x="1204827" y="2534767"/>
                <a:ext cx="735875" cy="29592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Canada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83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Google Shape;1147;p175">
                <a:extLst>
                  <a:ext uri="{FF2B5EF4-FFF2-40B4-BE49-F238E27FC236}">
                    <a16:creationId xmlns:a16="http://schemas.microsoft.com/office/drawing/2014/main" id="{E4ACCF34-5807-7BA7-BC2D-1CBD3A56C3DA}"/>
                  </a:ext>
                </a:extLst>
              </p:cNvPr>
              <p:cNvSpPr/>
              <p:nvPr/>
            </p:nvSpPr>
            <p:spPr>
              <a:xfrm>
                <a:off x="1794037" y="2884113"/>
                <a:ext cx="595156" cy="29578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endParaRPr kumimoji="0" sz="10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Google Shape;1149;p175">
                <a:extLst>
                  <a:ext uri="{FF2B5EF4-FFF2-40B4-BE49-F238E27FC236}">
                    <a16:creationId xmlns:a16="http://schemas.microsoft.com/office/drawing/2014/main" id="{4D84F100-8239-BFBE-1744-FF97D99879C5}"/>
                  </a:ext>
                </a:extLst>
              </p:cNvPr>
              <p:cNvSpPr/>
              <p:nvPr/>
            </p:nvSpPr>
            <p:spPr>
              <a:xfrm>
                <a:off x="2569007" y="4505385"/>
                <a:ext cx="787315" cy="29118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32647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Argentina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32647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36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Google Shape;1150;p175">
                <a:extLst>
                  <a:ext uri="{FF2B5EF4-FFF2-40B4-BE49-F238E27FC236}">
                    <a16:creationId xmlns:a16="http://schemas.microsoft.com/office/drawing/2014/main" id="{FAA0A948-4F9D-0E03-A3A2-F6FC5B0D9412}"/>
                  </a:ext>
                </a:extLst>
              </p:cNvPr>
              <p:cNvSpPr/>
              <p:nvPr/>
            </p:nvSpPr>
            <p:spPr>
              <a:xfrm>
                <a:off x="3524863" y="2545154"/>
                <a:ext cx="735875" cy="2952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UK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624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Google Shape;1152;p175">
                <a:extLst>
                  <a:ext uri="{FF2B5EF4-FFF2-40B4-BE49-F238E27FC236}">
                    <a16:creationId xmlns:a16="http://schemas.microsoft.com/office/drawing/2014/main" id="{9DD42DF3-D28B-72B9-3CEE-17CB631AF824}"/>
                  </a:ext>
                </a:extLst>
              </p:cNvPr>
              <p:cNvSpPr/>
              <p:nvPr/>
            </p:nvSpPr>
            <p:spPr>
              <a:xfrm>
                <a:off x="3063670" y="3192070"/>
                <a:ext cx="721535" cy="29118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Spain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149</a:t>
                </a:r>
                <a:endParaRPr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63" name="Google Shape;1153;p175">
                <a:extLst>
                  <a:ext uri="{FF2B5EF4-FFF2-40B4-BE49-F238E27FC236}">
                    <a16:creationId xmlns:a16="http://schemas.microsoft.com/office/drawing/2014/main" id="{F258DB58-E16F-7E41-817C-48B9A8637562}"/>
                  </a:ext>
                </a:extLst>
              </p:cNvPr>
              <p:cNvSpPr/>
              <p:nvPr/>
            </p:nvSpPr>
            <p:spPr>
              <a:xfrm>
                <a:off x="4543652" y="3199795"/>
                <a:ext cx="728387" cy="26974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Italy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207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Google Shape;1154;p175">
                <a:extLst>
                  <a:ext uri="{FF2B5EF4-FFF2-40B4-BE49-F238E27FC236}">
                    <a16:creationId xmlns:a16="http://schemas.microsoft.com/office/drawing/2014/main" id="{C2328AC5-73B2-3501-C266-12AE82729528}"/>
                  </a:ext>
                </a:extLst>
              </p:cNvPr>
              <p:cNvSpPr/>
              <p:nvPr/>
            </p:nvSpPr>
            <p:spPr>
              <a:xfrm>
                <a:off x="5419891" y="3491467"/>
                <a:ext cx="676606" cy="27224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Kuwait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91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Google Shape;1155;p175">
                <a:extLst>
                  <a:ext uri="{FF2B5EF4-FFF2-40B4-BE49-F238E27FC236}">
                    <a16:creationId xmlns:a16="http://schemas.microsoft.com/office/drawing/2014/main" id="{423A46DD-83E3-775F-245F-F256FABA8726}"/>
                  </a:ext>
                </a:extLst>
              </p:cNvPr>
              <p:cNvSpPr/>
              <p:nvPr/>
            </p:nvSpPr>
            <p:spPr>
              <a:xfrm>
                <a:off x="4288198" y="2534767"/>
                <a:ext cx="723000" cy="2913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Denmark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174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Google Shape;1156;p175">
                <a:extLst>
                  <a:ext uri="{FF2B5EF4-FFF2-40B4-BE49-F238E27FC236}">
                    <a16:creationId xmlns:a16="http://schemas.microsoft.com/office/drawing/2014/main" id="{B5E7C105-A380-0993-7D33-18C2D9ADA9F5}"/>
                  </a:ext>
                </a:extLst>
              </p:cNvPr>
              <p:cNvSpPr/>
              <p:nvPr/>
            </p:nvSpPr>
            <p:spPr>
              <a:xfrm>
                <a:off x="4190512" y="3508879"/>
                <a:ext cx="676606" cy="29117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Bulgaria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4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Google Shape;1158;p175">
                <a:extLst>
                  <a:ext uri="{FF2B5EF4-FFF2-40B4-BE49-F238E27FC236}">
                    <a16:creationId xmlns:a16="http://schemas.microsoft.com/office/drawing/2014/main" id="{27023974-98D2-8A06-CA77-26727E87246D}"/>
                  </a:ext>
                </a:extLst>
              </p:cNvPr>
              <p:cNvSpPr/>
              <p:nvPr/>
            </p:nvSpPr>
            <p:spPr>
              <a:xfrm>
                <a:off x="5737752" y="3793822"/>
                <a:ext cx="676606" cy="29117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UAE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65</a:t>
                </a:r>
                <a:endParaRPr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68" name="Google Shape;1160;p175">
                <a:extLst>
                  <a:ext uri="{FF2B5EF4-FFF2-40B4-BE49-F238E27FC236}">
                    <a16:creationId xmlns:a16="http://schemas.microsoft.com/office/drawing/2014/main" id="{2C7BB927-B3EA-FE1B-F1EF-C1981E6531BD}"/>
                  </a:ext>
                </a:extLst>
              </p:cNvPr>
              <p:cNvSpPr/>
              <p:nvPr/>
            </p:nvSpPr>
            <p:spPr>
              <a:xfrm>
                <a:off x="7536440" y="3207022"/>
                <a:ext cx="728387" cy="27224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S. Korea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49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Google Shape;1161;p175">
                <a:extLst>
                  <a:ext uri="{FF2B5EF4-FFF2-40B4-BE49-F238E27FC236}">
                    <a16:creationId xmlns:a16="http://schemas.microsoft.com/office/drawing/2014/main" id="{2143C848-B13F-09D2-CDEF-DB1131BC3063}"/>
                  </a:ext>
                </a:extLst>
              </p:cNvPr>
              <p:cNvSpPr/>
              <p:nvPr/>
            </p:nvSpPr>
            <p:spPr>
              <a:xfrm>
                <a:off x="7004086" y="3506622"/>
                <a:ext cx="676606" cy="27224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2857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Taiwan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159</a:t>
                </a:r>
                <a:endParaRPr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70" name="Google Shape;1163;p175">
                <a:extLst>
                  <a:ext uri="{FF2B5EF4-FFF2-40B4-BE49-F238E27FC236}">
                    <a16:creationId xmlns:a16="http://schemas.microsoft.com/office/drawing/2014/main" id="{1097D1D6-8850-6806-B021-E0E48B68F3FA}"/>
                  </a:ext>
                </a:extLst>
              </p:cNvPr>
              <p:cNvSpPr/>
              <p:nvPr/>
            </p:nvSpPr>
            <p:spPr>
              <a:xfrm>
                <a:off x="5236029" y="4113848"/>
                <a:ext cx="954596" cy="29117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Saudi Arabia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1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Google Shape;1165;p175">
                <a:extLst>
                  <a:ext uri="{FF2B5EF4-FFF2-40B4-BE49-F238E27FC236}">
                    <a16:creationId xmlns:a16="http://schemas.microsoft.com/office/drawing/2014/main" id="{00894734-AF51-272F-C874-1844BD3E1526}"/>
                  </a:ext>
                </a:extLst>
              </p:cNvPr>
              <p:cNvSpPr/>
              <p:nvPr/>
            </p:nvSpPr>
            <p:spPr>
              <a:xfrm>
                <a:off x="3828411" y="3191155"/>
                <a:ext cx="676606" cy="29117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Portugal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16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Google Shape;1166;p175">
                <a:extLst>
                  <a:ext uri="{FF2B5EF4-FFF2-40B4-BE49-F238E27FC236}">
                    <a16:creationId xmlns:a16="http://schemas.microsoft.com/office/drawing/2014/main" id="{F5DBCFEB-4DE5-F5A1-97D0-8413F9E7A5D8}"/>
                  </a:ext>
                </a:extLst>
              </p:cNvPr>
              <p:cNvSpPr/>
              <p:nvPr/>
            </p:nvSpPr>
            <p:spPr>
              <a:xfrm>
                <a:off x="7366882" y="3812756"/>
                <a:ext cx="830412" cy="27224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2857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Singapore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40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Google Shape;1167;p175">
                <a:extLst>
                  <a:ext uri="{FF2B5EF4-FFF2-40B4-BE49-F238E27FC236}">
                    <a16:creationId xmlns:a16="http://schemas.microsoft.com/office/drawing/2014/main" id="{C702645D-835B-CF4E-363A-B95B9F5DE271}"/>
                  </a:ext>
                </a:extLst>
              </p:cNvPr>
              <p:cNvSpPr/>
              <p:nvPr/>
            </p:nvSpPr>
            <p:spPr>
              <a:xfrm>
                <a:off x="2800818" y="2546065"/>
                <a:ext cx="707924" cy="291178"/>
              </a:xfrm>
              <a:prstGeom prst="roundRect">
                <a:avLst>
                  <a:gd name="adj" fmla="val 16667"/>
                </a:avLst>
              </a:prstGeom>
              <a:solidFill>
                <a:srgbClr val="0C5EA8"/>
              </a:solidFill>
              <a:ln w="9525" cap="flat" cmpd="sng">
                <a:solidFill>
                  <a:srgbClr val="07376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lang="en-GB" sz="1050" b="1" dirty="0">
                    <a:solidFill>
                      <a:srgbClr val="FFFFFF"/>
                    </a:solidFill>
                    <a:latin typeface="Arial"/>
                  </a:rPr>
                  <a:t>Ireland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16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Google Shape;1174;p175">
                <a:extLst>
                  <a:ext uri="{FF2B5EF4-FFF2-40B4-BE49-F238E27FC236}">
                    <a16:creationId xmlns:a16="http://schemas.microsoft.com/office/drawing/2014/main" id="{DA8DD37B-71E8-3D66-BFC7-ACE85F41697E}"/>
                  </a:ext>
                </a:extLst>
              </p:cNvPr>
              <p:cNvSpPr txBox="1"/>
              <p:nvPr/>
            </p:nvSpPr>
            <p:spPr>
              <a:xfrm>
                <a:off x="5328975" y="2459811"/>
                <a:ext cx="184731" cy="315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62533" tIns="81244" rIns="162533" bIns="81244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ts val="1400"/>
                  <a:buFontTx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Google Shape;1157;p175">
                <a:extLst>
                  <a:ext uri="{FF2B5EF4-FFF2-40B4-BE49-F238E27FC236}">
                    <a16:creationId xmlns:a16="http://schemas.microsoft.com/office/drawing/2014/main" id="{91D010BD-8889-3952-88C1-AD10E5A9152C}"/>
                  </a:ext>
                </a:extLst>
              </p:cNvPr>
              <p:cNvSpPr/>
              <p:nvPr/>
            </p:nvSpPr>
            <p:spPr>
              <a:xfrm>
                <a:off x="6050122" y="2861048"/>
                <a:ext cx="676500" cy="2913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Greece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30</a:t>
                </a:r>
                <a:endPara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Google Shape;1159;p175">
                <a:extLst>
                  <a:ext uri="{FF2B5EF4-FFF2-40B4-BE49-F238E27FC236}">
                    <a16:creationId xmlns:a16="http://schemas.microsoft.com/office/drawing/2014/main" id="{2E0E227F-4D65-749D-0FAB-1DB4F5057EBB}"/>
                  </a:ext>
                </a:extLst>
              </p:cNvPr>
              <p:cNvSpPr/>
              <p:nvPr/>
            </p:nvSpPr>
            <p:spPr>
              <a:xfrm>
                <a:off x="6084963" y="3200160"/>
                <a:ext cx="676606" cy="27224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India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22</a:t>
                </a:r>
                <a:endParaRPr kumimoji="0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Google Shape;1162;p175">
                <a:extLst>
                  <a:ext uri="{FF2B5EF4-FFF2-40B4-BE49-F238E27FC236}">
                    <a16:creationId xmlns:a16="http://schemas.microsoft.com/office/drawing/2014/main" id="{D884A2D8-4DAB-FC1C-89F8-A16CFF8EA1EF}"/>
                  </a:ext>
                </a:extLst>
              </p:cNvPr>
              <p:cNvSpPr/>
              <p:nvPr/>
            </p:nvSpPr>
            <p:spPr>
              <a:xfrm>
                <a:off x="6822132" y="3206837"/>
                <a:ext cx="676606" cy="272245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28575" cap="flat" cmpd="sng">
                <a:noFill/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Japan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79</a:t>
                </a:r>
                <a:endParaRPr kumimoji="0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Google Shape;1175;p175">
                <a:extLst>
                  <a:ext uri="{FF2B5EF4-FFF2-40B4-BE49-F238E27FC236}">
                    <a16:creationId xmlns:a16="http://schemas.microsoft.com/office/drawing/2014/main" id="{7DDEF5D6-A2ED-EA44-B837-34BDB6FAA8A4}"/>
                  </a:ext>
                </a:extLst>
              </p:cNvPr>
              <p:cNvSpPr/>
              <p:nvPr/>
            </p:nvSpPr>
            <p:spPr>
              <a:xfrm>
                <a:off x="5038658" y="2530289"/>
                <a:ext cx="676606" cy="295924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9525" cap="flat" cmpd="sng">
                <a:solidFill>
                  <a:srgbClr val="075BA7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162533" tIns="81244" rIns="162533" bIns="81244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Poland</a:t>
                </a:r>
                <a:endParaRPr kumimoji="0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ctr" defTabSz="16254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3763"/>
                  </a:buClr>
                  <a:buSzPts val="900"/>
                  <a:buFontTx/>
                  <a:buNone/>
                  <a:tabLst/>
                  <a:defRPr/>
                </a:pPr>
                <a:r>
                  <a:rPr kumimoji="0" lang="en-GB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 = </a:t>
                </a:r>
                <a:r>
                  <a:rPr lang="en-GB" sz="1050" dirty="0">
                    <a:solidFill>
                      <a:srgbClr val="FFFFFF"/>
                    </a:solidFill>
                    <a:latin typeface="Arial"/>
                  </a:rPr>
                  <a:t>1</a:t>
                </a:r>
                <a:endParaRPr kumimoji="0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F66584D-2A5C-27C9-9A2D-275A78053518}"/>
                </a:ext>
              </a:extLst>
            </p:cNvPr>
            <p:cNvSpPr/>
            <p:nvPr/>
          </p:nvSpPr>
          <p:spPr>
            <a:xfrm>
              <a:off x="-252332" y="5069056"/>
              <a:ext cx="2791469" cy="1888269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9" name="Google Shape;1147;p175">
            <a:extLst>
              <a:ext uri="{FF2B5EF4-FFF2-40B4-BE49-F238E27FC236}">
                <a16:creationId xmlns:a16="http://schemas.microsoft.com/office/drawing/2014/main" id="{01FC767E-1CF4-3EAD-3307-DD6AA5F12BC5}"/>
              </a:ext>
            </a:extLst>
          </p:cNvPr>
          <p:cNvSpPr/>
          <p:nvPr/>
        </p:nvSpPr>
        <p:spPr>
          <a:xfrm>
            <a:off x="1969825" y="2874559"/>
            <a:ext cx="1170404" cy="579405"/>
          </a:xfrm>
          <a:prstGeom prst="roundRect">
            <a:avLst>
              <a:gd name="adj" fmla="val 16667"/>
            </a:avLst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162533" tIns="81244" rIns="162533" bIns="81244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2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USA</a:t>
            </a:r>
          </a:p>
          <a:p>
            <a:pPr algn="ctr" defTabSz="1625478">
              <a:buSzPts val="900"/>
              <a:defRPr/>
            </a:pPr>
            <a:r>
              <a:rPr lang="en-GB" sz="1050" dirty="0">
                <a:solidFill>
                  <a:srgbClr val="FFFFFF"/>
                </a:solidFill>
                <a:latin typeface="Arial"/>
                <a:cs typeface="Arial"/>
              </a:rPr>
              <a:t>n = 1,561</a:t>
            </a:r>
          </a:p>
        </p:txBody>
      </p:sp>
      <p:sp>
        <p:nvSpPr>
          <p:cNvPr id="50" name="Google Shape;1151;p175">
            <a:extLst>
              <a:ext uri="{FF2B5EF4-FFF2-40B4-BE49-F238E27FC236}">
                <a16:creationId xmlns:a16="http://schemas.microsoft.com/office/drawing/2014/main" id="{8A58BE54-B8CF-D175-4713-9A0EC3FF1DB7}"/>
              </a:ext>
            </a:extLst>
          </p:cNvPr>
          <p:cNvSpPr/>
          <p:nvPr/>
        </p:nvSpPr>
        <p:spPr>
          <a:xfrm>
            <a:off x="2631945" y="3559857"/>
            <a:ext cx="921508" cy="35492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075B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162533" tIns="81244" rIns="162533" bIns="81244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2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Mexico</a:t>
            </a:r>
          </a:p>
          <a:p>
            <a:pPr marL="0" marR="0" lvl="0" indent="0" algn="ctr" defTabSz="162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</a:t>
            </a:r>
            <a:r>
              <a:rPr lang="en-GB" sz="1050" dirty="0">
                <a:solidFill>
                  <a:srgbClr val="FFFFFF"/>
                </a:solidFill>
                <a:latin typeface="Arial"/>
              </a:rPr>
              <a:t>3</a:t>
            </a:r>
            <a:endParaRPr lang="en-GB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1" name="Google Shape;1151;p175">
            <a:extLst>
              <a:ext uri="{FF2B5EF4-FFF2-40B4-BE49-F238E27FC236}">
                <a16:creationId xmlns:a16="http://schemas.microsoft.com/office/drawing/2014/main" id="{A4327DDA-9FFC-DA1F-12C5-7889342738B7}"/>
              </a:ext>
            </a:extLst>
          </p:cNvPr>
          <p:cNvSpPr/>
          <p:nvPr/>
        </p:nvSpPr>
        <p:spPr>
          <a:xfrm>
            <a:off x="3048152" y="4110225"/>
            <a:ext cx="1058712" cy="35492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075B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162533" tIns="81244" rIns="162533" bIns="81244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2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Colombia</a:t>
            </a:r>
          </a:p>
          <a:p>
            <a:pPr marL="0" marR="0" lvl="0" indent="0" algn="ctr" defTabSz="162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</a:t>
            </a:r>
            <a:r>
              <a:rPr lang="en-GB" sz="1050" dirty="0">
                <a:solidFill>
                  <a:srgbClr val="FFFFFF"/>
                </a:solidFill>
                <a:latin typeface="Arial"/>
              </a:rPr>
              <a:t>41</a:t>
            </a:r>
            <a:endParaRPr lang="en-GB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2" name="Graphic 13" descr="Earth globe: Africa and Europe with solid fill">
            <a:extLst>
              <a:ext uri="{FF2B5EF4-FFF2-40B4-BE49-F238E27FC236}">
                <a16:creationId xmlns:a16="http://schemas.microsoft.com/office/drawing/2014/main" id="{F9B32BA9-8181-322C-96A9-CA1827D40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1411" y="1299587"/>
            <a:ext cx="440995" cy="440995"/>
          </a:xfrm>
          <a:prstGeom prst="rect">
            <a:avLst/>
          </a:prstGeom>
        </p:spPr>
      </p:pic>
      <p:sp>
        <p:nvSpPr>
          <p:cNvPr id="53" name="Google Shape;1163;p175">
            <a:extLst>
              <a:ext uri="{FF2B5EF4-FFF2-40B4-BE49-F238E27FC236}">
                <a16:creationId xmlns:a16="http://schemas.microsoft.com/office/drawing/2014/main" id="{BA6D4ED5-469E-B064-9FFC-CEE778CA4AD6}"/>
              </a:ext>
            </a:extLst>
          </p:cNvPr>
          <p:cNvSpPr/>
          <p:nvPr/>
        </p:nvSpPr>
        <p:spPr>
          <a:xfrm>
            <a:off x="9409122" y="5131293"/>
            <a:ext cx="1300119" cy="35014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rgbClr val="075B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162533" tIns="81244" rIns="162533" bIns="81244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2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900"/>
              <a:buFontTx/>
              <a:buNone/>
              <a:tabLst/>
              <a:defRPr/>
            </a:pPr>
            <a:r>
              <a:rPr lang="en-GB" sz="1050" b="1" dirty="0">
                <a:solidFill>
                  <a:srgbClr val="FFFFFF"/>
                </a:solidFill>
                <a:latin typeface="Arial"/>
                <a:cs typeface="Arial"/>
              </a:rPr>
              <a:t>Australia</a:t>
            </a:r>
          </a:p>
          <a:p>
            <a:pPr algn="ctr" defTabSz="1625478">
              <a:buSzPts val="900"/>
              <a:defRPr/>
            </a:pPr>
            <a:r>
              <a:rPr lang="en-GB" sz="1050" dirty="0">
                <a:solidFill>
                  <a:srgbClr val="FFFFFF"/>
                </a:solidFill>
                <a:latin typeface="Arial"/>
                <a:cs typeface="Arial"/>
              </a:rPr>
              <a:t>n = 223</a:t>
            </a:r>
          </a:p>
        </p:txBody>
      </p:sp>
      <p:sp>
        <p:nvSpPr>
          <p:cNvPr id="112" name="Google Shape;1178;p175">
            <a:extLst>
              <a:ext uri="{FF2B5EF4-FFF2-40B4-BE49-F238E27FC236}">
                <a16:creationId xmlns:a16="http://schemas.microsoft.com/office/drawing/2014/main" id="{E5E4612C-F704-F9CC-2F9D-567892DC0A20}"/>
              </a:ext>
            </a:extLst>
          </p:cNvPr>
          <p:cNvSpPr txBox="1"/>
          <p:nvPr/>
        </p:nvSpPr>
        <p:spPr>
          <a:xfrm>
            <a:off x="131966" y="4461968"/>
            <a:ext cx="3441528" cy="81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81244" rIns="162533" bIns="81244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478">
              <a:lnSpc>
                <a:spcPct val="150000"/>
              </a:lnSpc>
              <a:buSzPts val="1400"/>
              <a:defRPr/>
            </a:pPr>
            <a:r>
              <a:rPr lang="en-GB" sz="1400" b="1" dirty="0">
                <a:solidFill>
                  <a:srgbClr val="073763"/>
                </a:solidFill>
                <a:latin typeface="Arial"/>
              </a:rPr>
              <a:t>23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countries</a:t>
            </a:r>
            <a:endParaRPr lang="en-GB" sz="1300" b="1" i="1" dirty="0">
              <a:latin typeface="Arial"/>
            </a:endParaRPr>
          </a:p>
          <a:p>
            <a:pPr marL="0" marR="0" lvl="0" indent="0" algn="ctr" defTabSz="162547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7376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patients: </a:t>
            </a:r>
            <a:r>
              <a:rPr lang="en-US" sz="1400" b="1" dirty="0">
                <a:solidFill>
                  <a:srgbClr val="FF9900"/>
                </a:solidFill>
                <a:latin typeface="Arial"/>
              </a:rPr>
              <a:t>3,675</a:t>
            </a:r>
            <a:endParaRPr lang="en-US" dirty="0"/>
          </a:p>
        </p:txBody>
      </p:sp>
      <p:pic>
        <p:nvPicPr>
          <p:cNvPr id="2" name="bg object 17">
            <a:extLst>
              <a:ext uri="{FF2B5EF4-FFF2-40B4-BE49-F238E27FC236}">
                <a16:creationId xmlns:a16="http://schemas.microsoft.com/office/drawing/2014/main" id="{80D101C3-4FB1-5F93-F18D-B03FEE61029D}"/>
              </a:ext>
            </a:extLst>
          </p:cNvPr>
          <p:cNvPicPr/>
          <p:nvPr/>
        </p:nvPicPr>
        <p:blipFill>
          <a:blip r:embed="rId7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45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AF6B1-3605-D3DD-EF0D-2B07A1B6B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DC4B35-8EDF-280B-E3C8-5431FE8B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Methods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6693B5D-276E-391D-4A0F-7279BB115375}"/>
              </a:ext>
            </a:extLst>
          </p:cNvPr>
          <p:cNvSpPr txBox="1"/>
          <p:nvPr/>
        </p:nvSpPr>
        <p:spPr>
          <a:xfrm>
            <a:off x="1827" y="6397435"/>
            <a:ext cx="112560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*Receiving 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treatment at Global Initiative for Asthma (GINA) 2018 Step 5 or with uncontrolled asthma at GINA Step 4; </a:t>
            </a:r>
            <a:r>
              <a:rPr lang="en-GB" sz="800" baseline="300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†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BEC &gt;5000 cells/µL; </a:t>
            </a:r>
            <a:r>
              <a:rPr lang="en-GB" sz="800" err="1">
                <a:solidFill>
                  <a:schemeClr val="bg1">
                    <a:lumMod val="65000"/>
                  </a:schemeClr>
                </a:solidFill>
                <a:ea typeface="Calibri"/>
              </a:rPr>
              <a:t>FeNO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 &gt;500 ppb; </a:t>
            </a:r>
            <a:r>
              <a:rPr lang="en-GB" sz="800" err="1">
                <a:solidFill>
                  <a:schemeClr val="bg1">
                    <a:lumMod val="65000"/>
                  </a:schemeClr>
                </a:solidFill>
                <a:ea typeface="Calibri"/>
              </a:rPr>
              <a:t>IgE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 &gt;10,000 IU/mL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BEC: Blood eosinophil count;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FeNO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Fractional exhaled nitric oxide; FEV</a:t>
            </a:r>
            <a:r>
              <a:rPr lang="en-GB" sz="800" baseline="-250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1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Forced expiratory volume in 1 second; HCRU: Healthcare resource utilization; 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IgE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Immunoglobulin E; OCS: Oral corticosteroids</a:t>
            </a: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02D11C-1AAE-4912-24F3-8C145185AB7D}"/>
              </a:ext>
            </a:extLst>
          </p:cNvPr>
          <p:cNvSpPr/>
          <p:nvPr/>
        </p:nvSpPr>
        <p:spPr>
          <a:xfrm>
            <a:off x="257312" y="2102604"/>
            <a:ext cx="4114363" cy="399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Inclusion criteria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ISAR patients ≥18 years old, severe asthma*</a:t>
            </a:r>
          </a:p>
          <a:p>
            <a:r>
              <a:rPr lang="en-GB" sz="1600" b="1" i="1" dirty="0">
                <a:solidFill>
                  <a:srgbClr val="EC8039"/>
                </a:solidFill>
                <a:latin typeface="Calibri"/>
                <a:ea typeface="+mn-lt"/>
                <a:cs typeface="+mn-lt"/>
              </a:rPr>
              <a:t>Assessment of biomarker distributions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Pre-biologic data for BEC,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FeNO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 and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+mn-lt"/>
                <a:cs typeface="+mn-lt"/>
              </a:rPr>
              <a:t>IgE</a:t>
            </a:r>
            <a:endParaRPr lang="en-GB" sz="1600" dirty="0">
              <a:solidFill>
                <a:schemeClr val="tx1"/>
              </a:solidFill>
              <a:latin typeface="Calibri"/>
              <a:ea typeface="+mn-lt"/>
              <a:cs typeface="+mn-lt"/>
            </a:endParaRPr>
          </a:p>
          <a:p>
            <a:r>
              <a:rPr lang="en-GB" sz="1600" b="1" i="1" dirty="0">
                <a:solidFill>
                  <a:srgbClr val="EC8039"/>
                </a:solidFill>
                <a:latin typeface="Calibri"/>
                <a:ea typeface="+mn-lt"/>
                <a:cs typeface="+mn-lt"/>
              </a:rPr>
              <a:t>Assessment of change in outcomes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Received a biologic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Data for ≥1 asthma outcomes with ≥24 weeks follow-up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chemeClr val="tx1"/>
              </a:solidFill>
              <a:latin typeface="Calibri"/>
              <a:ea typeface="+mn-lt"/>
              <a:cs typeface="+mn-lt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Exclusion criteria</a:t>
            </a:r>
            <a:endParaRPr lang="en-GB" sz="18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Missing outcome data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Outlier biomarker values</a:t>
            </a:r>
            <a:r>
              <a:rPr lang="en-GB" sz="1600" baseline="30000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†</a:t>
            </a:r>
          </a:p>
        </p:txBody>
      </p:sp>
      <p:pic>
        <p:nvPicPr>
          <p:cNvPr id="2" name="Graphic 1" descr="Group with solid fill">
            <a:extLst>
              <a:ext uri="{FF2B5EF4-FFF2-40B4-BE49-F238E27FC236}">
                <a16:creationId xmlns:a16="http://schemas.microsoft.com/office/drawing/2014/main" id="{327334EE-A787-83F8-313E-959119521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4335" y="1177590"/>
            <a:ext cx="1014185" cy="9143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4C441D-0E79-91E4-C668-A0A452892E86}"/>
              </a:ext>
            </a:extLst>
          </p:cNvPr>
          <p:cNvSpPr/>
          <p:nvPr/>
        </p:nvSpPr>
        <p:spPr>
          <a:xfrm>
            <a:off x="4604841" y="2107334"/>
            <a:ext cx="3562022" cy="39848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Pre-biologic demographic and clinical characteristics</a:t>
            </a:r>
            <a:endParaRPr lang="en-GB" sz="16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endParaRPr lang="en-GB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Pre-biologic biomarkers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BEC,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FeNO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IgE</a:t>
            </a:r>
            <a:endParaRPr lang="en-GB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lvl="1" indent="0"/>
            <a:endParaRPr lang="en-GB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Asthma outcomes: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Annual exacerbation rate</a:t>
            </a:r>
            <a:endParaRPr lang="en-GB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Highest post-bronchodilator FEV</a:t>
            </a:r>
            <a:r>
              <a:rPr lang="en-GB" sz="1600" baseline="-250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1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Asthma control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HCRU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69F3B4-C70A-E6B1-127D-0FD2C35F37FF}"/>
              </a:ext>
            </a:extLst>
          </p:cNvPr>
          <p:cNvSpPr/>
          <p:nvPr/>
        </p:nvSpPr>
        <p:spPr>
          <a:xfrm>
            <a:off x="8400967" y="2107334"/>
            <a:ext cx="3542731" cy="3989687"/>
          </a:xfrm>
          <a:prstGeom prst="roundRect">
            <a:avLst/>
          </a:prstGeom>
          <a:solidFill>
            <a:srgbClr val="EDF4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Biomarker clusters were identified using Gaussian finite mixture models.</a:t>
            </a:r>
          </a:p>
          <a:p>
            <a:endParaRPr lang="en-GB" sz="18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Multivariable analysis was conducted with cluster A (T2-low) as reference. </a:t>
            </a:r>
            <a:endParaRPr lang="en-GB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All models were adjusted for pre-biologic outcome, age, sex, pre-biologic long-term OCS use and country.</a:t>
            </a:r>
          </a:p>
        </p:txBody>
      </p:sp>
      <p:pic>
        <p:nvPicPr>
          <p:cNvPr id="11" name="Graphic 10" descr="Presentation with bar chart with solid fill">
            <a:extLst>
              <a:ext uri="{FF2B5EF4-FFF2-40B4-BE49-F238E27FC236}">
                <a16:creationId xmlns:a16="http://schemas.microsoft.com/office/drawing/2014/main" id="{FBBDDCE3-DB60-75A7-B122-53A8B29FC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0574" y="1188173"/>
            <a:ext cx="832757" cy="914399"/>
          </a:xfrm>
          <a:prstGeom prst="rect">
            <a:avLst/>
          </a:prstGeom>
        </p:spPr>
      </p:pic>
      <p:pic>
        <p:nvPicPr>
          <p:cNvPr id="12" name="Graphic 11" descr="Clipboard Ticked with solid fill">
            <a:extLst>
              <a:ext uri="{FF2B5EF4-FFF2-40B4-BE49-F238E27FC236}">
                <a16:creationId xmlns:a16="http://schemas.microsoft.com/office/drawing/2014/main" id="{DA96ECC3-D8FE-17A4-AECE-F73D60A94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0646" y="1241090"/>
            <a:ext cx="832758" cy="796471"/>
          </a:xfrm>
          <a:prstGeom prst="rect">
            <a:avLst/>
          </a:prstGeom>
        </p:spPr>
      </p:pic>
      <p:sp>
        <p:nvSpPr>
          <p:cNvPr id="14" name="TextBox 21">
            <a:extLst>
              <a:ext uri="{FF2B5EF4-FFF2-40B4-BE49-F238E27FC236}">
                <a16:creationId xmlns:a16="http://schemas.microsoft.com/office/drawing/2014/main" id="{AA8405AF-F853-39A3-0D68-7E50180CD226}"/>
              </a:ext>
            </a:extLst>
          </p:cNvPr>
          <p:cNvSpPr txBox="1"/>
          <p:nvPr/>
        </p:nvSpPr>
        <p:spPr>
          <a:xfrm>
            <a:off x="2146792" y="1460823"/>
            <a:ext cx="133803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EB7C39"/>
                </a:solidFill>
                <a:latin typeface="Calibri"/>
                <a:ea typeface="Calibri"/>
                <a:cs typeface="Calibri"/>
              </a:rPr>
              <a:t>Patients</a:t>
            </a: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87D358A5-07B6-FECB-6FBC-947480795AD8}"/>
              </a:ext>
            </a:extLst>
          </p:cNvPr>
          <p:cNvSpPr txBox="1"/>
          <p:nvPr/>
        </p:nvSpPr>
        <p:spPr>
          <a:xfrm>
            <a:off x="6014244" y="1460822"/>
            <a:ext cx="138339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2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Variables</a:t>
            </a:r>
            <a:endParaRPr lang="en-US">
              <a:solidFill>
                <a:schemeClr val="tx2">
                  <a:lumMod val="76000"/>
                </a:schemeClr>
              </a:solidFill>
              <a:cs typeface="Arial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F4323637-07F2-4B37-9491-AEE1CC0DBDAE}"/>
              </a:ext>
            </a:extLst>
          </p:cNvPr>
          <p:cNvSpPr txBox="1"/>
          <p:nvPr/>
        </p:nvSpPr>
        <p:spPr>
          <a:xfrm>
            <a:off x="9022742" y="1471405"/>
            <a:ext cx="2816679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Statistical analyses</a:t>
            </a:r>
            <a:endParaRPr lang="en-US">
              <a:solidFill>
                <a:schemeClr val="accent2"/>
              </a:solidFill>
              <a:cs typeface="Arial"/>
            </a:endParaRPr>
          </a:p>
        </p:txBody>
      </p:sp>
      <p:pic>
        <p:nvPicPr>
          <p:cNvPr id="6" name="bg object 17">
            <a:extLst>
              <a:ext uri="{FF2B5EF4-FFF2-40B4-BE49-F238E27FC236}">
                <a16:creationId xmlns:a16="http://schemas.microsoft.com/office/drawing/2014/main" id="{598587D3-A57B-4D81-131F-DD168B5BCEA9}"/>
              </a:ext>
            </a:extLst>
          </p:cNvPr>
          <p:cNvPicPr/>
          <p:nvPr/>
        </p:nvPicPr>
        <p:blipFill>
          <a:blip r:embed="rId9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9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D911F-A45F-CF34-C470-04F182CE3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64B31F-76BF-8B62-E544-F9F0B033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Patient Flow</a:t>
            </a:r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C693B29-3301-5E9F-36F2-008D1AEBA380}"/>
              </a:ext>
            </a:extLst>
          </p:cNvPr>
          <p:cNvSpPr txBox="1"/>
          <p:nvPr/>
        </p:nvSpPr>
        <p:spPr>
          <a:xfrm>
            <a:off x="1827" y="6397435"/>
            <a:ext cx="112560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*Receiving 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treatment at Global Initiative for Asthma (GINA) 2018 Step 5 or with uncontrolled asthma at GINA Step 4; </a:t>
            </a:r>
            <a:r>
              <a:rPr lang="en-GB" sz="800" baseline="300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†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BEC &gt;5000 cells/µL; </a:t>
            </a:r>
            <a:r>
              <a:rPr lang="en-GB" sz="800" err="1">
                <a:solidFill>
                  <a:schemeClr val="bg1">
                    <a:lumMod val="65000"/>
                  </a:schemeClr>
                </a:solidFill>
                <a:ea typeface="Calibri"/>
              </a:rPr>
              <a:t>FeNO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 &gt;500 ppb; </a:t>
            </a:r>
            <a:r>
              <a:rPr lang="en-GB" sz="800" err="1">
                <a:solidFill>
                  <a:schemeClr val="bg1">
                    <a:lumMod val="65000"/>
                  </a:schemeClr>
                </a:solidFill>
                <a:ea typeface="Calibri"/>
              </a:rPr>
              <a:t>IgE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 &gt;10,000 IU/mL</a:t>
            </a:r>
            <a:endParaRPr lang="en-GB" sz="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BEC: Blood eosinophil count;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FeNO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Fractional exhaled nitric oxide; FEV</a:t>
            </a:r>
            <a:r>
              <a:rPr lang="en-GB" sz="800" baseline="-250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1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Forced expiratory volume in 1 second; 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IgE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Immunoglobulin E; IL4Rα: Interleukin 4-receptor-alpha; IL5/5R: Interleukin 5/5-receptor; OCS: Oral corticosteroids</a:t>
            </a: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B54C7-4651-1508-F892-538B98575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079" y="1470827"/>
            <a:ext cx="1371391" cy="4233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DAF5BB-7A39-6F7B-FA5B-3AC527306724}"/>
              </a:ext>
            </a:extLst>
          </p:cNvPr>
          <p:cNvSpPr/>
          <p:nvPr/>
        </p:nvSpPr>
        <p:spPr>
          <a:xfrm>
            <a:off x="4793992" y="1458692"/>
            <a:ext cx="3207584" cy="6032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FFFFFF"/>
                </a:solidFill>
                <a:ea typeface="Calibri"/>
                <a:cs typeface="Calibri"/>
              </a:rPr>
              <a:t>Adults with severe asthma</a:t>
            </a:r>
            <a:r>
              <a:rPr lang="en-GB" sz="16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br>
              <a:rPr lang="en-GB" sz="1600" dirty="0">
                <a:solidFill>
                  <a:srgbClr val="FFFFFF"/>
                </a:solidFill>
                <a:ea typeface="Calibri"/>
                <a:cs typeface="Calibri"/>
              </a:rPr>
            </a:br>
            <a:r>
              <a:rPr lang="en-GB" sz="1600" dirty="0">
                <a:solidFill>
                  <a:srgbClr val="FFFFFF"/>
                </a:solidFill>
                <a:ea typeface="Calibri"/>
                <a:cs typeface="Calibri"/>
              </a:rPr>
              <a:t>(n=14,515)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6050F84B-8EAE-8651-3F4F-44BFB1DD9E99}"/>
              </a:ext>
            </a:extLst>
          </p:cNvPr>
          <p:cNvSpPr/>
          <p:nvPr/>
        </p:nvSpPr>
        <p:spPr>
          <a:xfrm>
            <a:off x="6288491" y="2158061"/>
            <a:ext cx="211666" cy="34055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B9BEBE-168C-0D2B-EE3A-901F8FC09A20}"/>
              </a:ext>
            </a:extLst>
          </p:cNvPr>
          <p:cNvSpPr/>
          <p:nvPr/>
        </p:nvSpPr>
        <p:spPr>
          <a:xfrm>
            <a:off x="4798994" y="2613054"/>
            <a:ext cx="3202582" cy="7858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ea typeface="Calibri"/>
                <a:cs typeface="Calibri"/>
              </a:rPr>
              <a:t>≥1 pre-biologic biomarker result for BEC, </a:t>
            </a:r>
            <a:r>
              <a:rPr lang="en-GB" sz="1600" b="1" dirty="0" err="1">
                <a:ea typeface="Calibri"/>
                <a:cs typeface="Calibri"/>
              </a:rPr>
              <a:t>FeNO</a:t>
            </a:r>
            <a:r>
              <a:rPr lang="en-GB" sz="1600" b="1" dirty="0">
                <a:ea typeface="Calibri"/>
                <a:cs typeface="Calibri"/>
              </a:rPr>
              <a:t> and </a:t>
            </a:r>
            <a:r>
              <a:rPr lang="en-GB" sz="1600" b="1" dirty="0" err="1">
                <a:ea typeface="Calibri"/>
                <a:cs typeface="Calibri"/>
              </a:rPr>
              <a:t>IgE</a:t>
            </a:r>
            <a:endParaRPr lang="en-US" sz="1600" dirty="0" err="1">
              <a:cs typeface="Arial"/>
            </a:endParaRPr>
          </a:p>
          <a:p>
            <a:pPr algn="ctr"/>
            <a:r>
              <a:rPr lang="en-GB" sz="1600" dirty="0">
                <a:ea typeface="Calibri"/>
                <a:cs typeface="Calibri"/>
              </a:rPr>
              <a:t>(n=3,675)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6C5DA-3A22-BD24-8ADB-1781A337AE4C}"/>
              </a:ext>
            </a:extLst>
          </p:cNvPr>
          <p:cNvSpPr/>
          <p:nvPr/>
        </p:nvSpPr>
        <p:spPr>
          <a:xfrm>
            <a:off x="4795971" y="3801633"/>
            <a:ext cx="3196601" cy="802012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Biologic patients </a:t>
            </a:r>
            <a:br>
              <a:rPr lang="en-GB" sz="1600" b="1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</a:br>
            <a:r>
              <a:rPr lang="en-GB" sz="1600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Anti-</a:t>
            </a:r>
            <a:r>
              <a:rPr lang="en-GB" sz="1600" err="1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IgE</a:t>
            </a:r>
            <a:r>
              <a:rPr lang="en-GB" sz="1600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, Anti-IL5/5R, Anti-IL4Rα</a:t>
            </a:r>
          </a:p>
          <a:p>
            <a:pPr algn="ctr"/>
            <a:r>
              <a:rPr lang="en-GB" sz="1600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(n=2,276)</a:t>
            </a:r>
            <a:endParaRPr lang="en-GB" dirty="0">
              <a:solidFill>
                <a:schemeClr val="bg2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8AFB0F7A-428F-07C7-F68D-1EAB32E4F168}"/>
              </a:ext>
            </a:extLst>
          </p:cNvPr>
          <p:cNvSpPr txBox="1"/>
          <p:nvPr/>
        </p:nvSpPr>
        <p:spPr>
          <a:xfrm>
            <a:off x="3256717" y="3503310"/>
            <a:ext cx="2743429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rgbClr val="073763"/>
                </a:solidFill>
              </a:rPr>
              <a:t>Non-biologic initiators, n=1,399</a:t>
            </a:r>
            <a:endParaRPr lang="en-US" sz="11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931EE2-D33A-7486-8E25-C2048D3A8670}"/>
              </a:ext>
            </a:extLst>
          </p:cNvPr>
          <p:cNvCxnSpPr>
            <a:cxnSpLocks/>
          </p:cNvCxnSpPr>
          <p:nvPr/>
        </p:nvCxnSpPr>
        <p:spPr>
          <a:xfrm flipH="1">
            <a:off x="5701317" y="3617575"/>
            <a:ext cx="409575" cy="0"/>
          </a:xfrm>
          <a:prstGeom prst="straightConnector1">
            <a:avLst/>
          </a:prstGeom>
          <a:ln w="127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Down 20">
            <a:extLst>
              <a:ext uri="{FF2B5EF4-FFF2-40B4-BE49-F238E27FC236}">
                <a16:creationId xmlns:a16="http://schemas.microsoft.com/office/drawing/2014/main" id="{211AFCE8-268A-5120-7B08-413C7BE90461}"/>
              </a:ext>
            </a:extLst>
          </p:cNvPr>
          <p:cNvSpPr/>
          <p:nvPr/>
        </p:nvSpPr>
        <p:spPr>
          <a:xfrm>
            <a:off x="6290991" y="3508848"/>
            <a:ext cx="211666" cy="34055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1BA6471-42EE-2000-7431-920BEF6D92BE}"/>
              </a:ext>
            </a:extLst>
          </p:cNvPr>
          <p:cNvSpPr/>
          <p:nvPr/>
        </p:nvSpPr>
        <p:spPr>
          <a:xfrm>
            <a:off x="5267052" y="4722198"/>
            <a:ext cx="211666" cy="34055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D7E30294-FF3D-2F1F-1527-4A2EB04EB2FE}"/>
              </a:ext>
            </a:extLst>
          </p:cNvPr>
          <p:cNvSpPr/>
          <p:nvPr/>
        </p:nvSpPr>
        <p:spPr>
          <a:xfrm rot="3360000">
            <a:off x="3270066" y="4722197"/>
            <a:ext cx="211666" cy="34055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B3A1516-915D-6DBF-7385-9040122C930A}"/>
              </a:ext>
            </a:extLst>
          </p:cNvPr>
          <p:cNvSpPr/>
          <p:nvPr/>
        </p:nvSpPr>
        <p:spPr>
          <a:xfrm>
            <a:off x="7256103" y="4738072"/>
            <a:ext cx="211666" cy="34055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2520C5-555F-581E-39F8-F6E6198D955C}"/>
              </a:ext>
            </a:extLst>
          </p:cNvPr>
          <p:cNvSpPr/>
          <p:nvPr/>
        </p:nvSpPr>
        <p:spPr>
          <a:xfrm>
            <a:off x="813194" y="5213748"/>
            <a:ext cx="2499734" cy="6350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Pre- and post-exacerbations </a:t>
            </a:r>
            <a:r>
              <a:rPr lang="en-GB" sz="1600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(n=1,966)</a:t>
            </a:r>
            <a:endParaRPr lang="en-GB" dirty="0">
              <a:solidFill>
                <a:schemeClr val="bg2">
                  <a:lumMod val="65000"/>
                  <a:lumOff val="35000"/>
                </a:schemeClr>
              </a:solidFill>
              <a:cs typeface="Arial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49BBE9B-1721-16CE-2708-6C3411C0BB02}"/>
              </a:ext>
            </a:extLst>
          </p:cNvPr>
          <p:cNvCxnSpPr>
            <a:cxnSpLocks/>
          </p:cNvCxnSpPr>
          <p:nvPr/>
        </p:nvCxnSpPr>
        <p:spPr>
          <a:xfrm flipH="1">
            <a:off x="5701316" y="2325827"/>
            <a:ext cx="409575" cy="0"/>
          </a:xfrm>
          <a:prstGeom prst="straightConnector1">
            <a:avLst/>
          </a:prstGeom>
          <a:ln w="127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7">
            <a:extLst>
              <a:ext uri="{FF2B5EF4-FFF2-40B4-BE49-F238E27FC236}">
                <a16:creationId xmlns:a16="http://schemas.microsoft.com/office/drawing/2014/main" id="{C7D66242-458F-F480-F1A7-182D8F50FBFF}"/>
              </a:ext>
            </a:extLst>
          </p:cNvPr>
          <p:cNvSpPr txBox="1"/>
          <p:nvPr/>
        </p:nvSpPr>
        <p:spPr>
          <a:xfrm>
            <a:off x="3804403" y="2140125"/>
            <a:ext cx="1981430" cy="44676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rgbClr val="073763"/>
                </a:solidFill>
              </a:rPr>
              <a:t>Exclusions (e.g., missing data, outliers), n=10,840</a:t>
            </a:r>
            <a:endParaRPr lang="en-US" sz="1100" dirty="0"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2906A3-5AD8-DA1B-D3DC-C814EBBD19E0}"/>
              </a:ext>
            </a:extLst>
          </p:cNvPr>
          <p:cNvSpPr/>
          <p:nvPr/>
        </p:nvSpPr>
        <p:spPr>
          <a:xfrm>
            <a:off x="3519880" y="5213748"/>
            <a:ext cx="2420358" cy="6350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Pre- and post-FEV</a:t>
            </a:r>
            <a:r>
              <a:rPr lang="en-GB" sz="1600" b="1" baseline="-25000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1</a:t>
            </a:r>
            <a:br>
              <a:rPr lang="en-GB" sz="1600" b="1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</a:br>
            <a:r>
              <a:rPr lang="en-GB" sz="1600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(n=1,892)</a:t>
            </a:r>
            <a:endParaRPr lang="en-GB" dirty="0">
              <a:solidFill>
                <a:schemeClr val="bg2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E9CC0B-2C9F-EAD5-529F-35DDBB131358}"/>
              </a:ext>
            </a:extLst>
          </p:cNvPr>
          <p:cNvSpPr/>
          <p:nvPr/>
        </p:nvSpPr>
        <p:spPr>
          <a:xfrm>
            <a:off x="6075754" y="5213748"/>
            <a:ext cx="2579108" cy="6350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Pre- and post-asthma control </a:t>
            </a:r>
            <a:r>
              <a:rPr lang="en-GB" sz="1600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(n=1,287)</a:t>
            </a:r>
            <a:endParaRPr lang="en-GB" dirty="0">
              <a:solidFill>
                <a:schemeClr val="bg2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1D7E51-3B5C-3631-BBCD-1F3262E34CCF}"/>
              </a:ext>
            </a:extLst>
          </p:cNvPr>
          <p:cNvSpPr/>
          <p:nvPr/>
        </p:nvSpPr>
        <p:spPr>
          <a:xfrm>
            <a:off x="8774504" y="5213747"/>
            <a:ext cx="2579108" cy="6350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Pre- and post-hospital admissions </a:t>
            </a:r>
            <a:r>
              <a:rPr lang="en-GB" sz="1600" dirty="0">
                <a:solidFill>
                  <a:schemeClr val="bg2">
                    <a:lumMod val="65000"/>
                    <a:lumOff val="35000"/>
                  </a:schemeClr>
                </a:solidFill>
                <a:ea typeface="Calibri"/>
                <a:cs typeface="Calibri"/>
              </a:rPr>
              <a:t>(n=1,893)</a:t>
            </a:r>
            <a:endParaRPr lang="en-GB" dirty="0">
              <a:solidFill>
                <a:schemeClr val="bg2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52EE389D-1B4C-DE6D-E000-028D5D2B873F}"/>
              </a:ext>
            </a:extLst>
          </p:cNvPr>
          <p:cNvSpPr/>
          <p:nvPr/>
        </p:nvSpPr>
        <p:spPr>
          <a:xfrm rot="18420000">
            <a:off x="8667566" y="4722197"/>
            <a:ext cx="211666" cy="340551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2" name="bg object 17">
            <a:extLst>
              <a:ext uri="{FF2B5EF4-FFF2-40B4-BE49-F238E27FC236}">
                <a16:creationId xmlns:a16="http://schemas.microsoft.com/office/drawing/2014/main" id="{ACF1F014-370E-A6F5-97E0-AD755ED72B9B}"/>
              </a:ext>
            </a:extLst>
          </p:cNvPr>
          <p:cNvPicPr/>
          <p:nvPr/>
        </p:nvPicPr>
        <p:blipFill>
          <a:blip r:embed="rId4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266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FA5F2-4A23-5C7D-581F-E7635CFA9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8A69B0-4196-DFB4-3276-5C568177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Five biomarker clusters </a:t>
            </a:r>
            <a:r>
              <a:rPr lang="en-GB" sz="2000" dirty="0">
                <a:solidFill>
                  <a:schemeClr val="bg1">
                    <a:lumMod val="76000"/>
                  </a:schemeClr>
                </a:solidFill>
              </a:rPr>
              <a:t>(</a:t>
            </a:r>
            <a:r>
              <a:rPr lang="en-GB" sz="2000" dirty="0">
                <a:solidFill>
                  <a:schemeClr val="bg1">
                    <a:lumMod val="76000"/>
                  </a:schemeClr>
                </a:solidFill>
                <a:ea typeface="Calibri"/>
              </a:rPr>
              <a:t>identified using Gaussian finite mixture models</a:t>
            </a:r>
            <a:r>
              <a:rPr lang="en-GB" sz="2000" dirty="0">
                <a:solidFill>
                  <a:schemeClr val="bg1">
                    <a:lumMod val="76000"/>
                  </a:schemeClr>
                </a:solidFill>
              </a:rPr>
              <a:t>)</a:t>
            </a:r>
            <a:endParaRPr lang="en-GB" sz="2000" b="0" dirty="0">
              <a:solidFill>
                <a:schemeClr val="bg1">
                  <a:lumMod val="76000"/>
                </a:schemeClr>
              </a:solidFill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D8E7AD5-3A23-765C-5934-B1D55F33A820}"/>
              </a:ext>
            </a:extLst>
          </p:cNvPr>
          <p:cNvSpPr txBox="1"/>
          <p:nvPr/>
        </p:nvSpPr>
        <p:spPr>
          <a:xfrm>
            <a:off x="1827" y="6518913"/>
            <a:ext cx="112560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BEC: Blood eosinophil count;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FeNO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Fractional exhaled nitric oxide;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IgE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Immunoglobulin E; T2: Type 2</a:t>
            </a:r>
            <a:endParaRPr lang="en-US" sz="185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BBE7F0-3661-4829-86F8-8B9808975902}"/>
              </a:ext>
            </a:extLst>
          </p:cNvPr>
          <p:cNvSpPr/>
          <p:nvPr/>
        </p:nvSpPr>
        <p:spPr>
          <a:xfrm>
            <a:off x="7889897" y="1781022"/>
            <a:ext cx="3562022" cy="40842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Cluster A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Arial"/>
              </a:rPr>
              <a:t>(16.4%)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T2-low, triple-biomarker-low</a:t>
            </a:r>
            <a:endParaRPr lang="en-GB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endParaRPr lang="en-GB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Cluster B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Arial"/>
              </a:rPr>
              <a:t>(20.4%)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High </a:t>
            </a:r>
            <a:r>
              <a:rPr lang="en-GB" sz="160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IgE</a:t>
            </a: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, intermediate BEC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Cluster C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Arial"/>
              </a:rPr>
              <a:t>(22.9%)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High BEC + </a:t>
            </a:r>
            <a:r>
              <a:rPr lang="en-GB" sz="1600" dirty="0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FeNO</a:t>
            </a:r>
            <a:endParaRPr lang="en-GB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endParaRPr lang="en-GB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Cluster D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Arial"/>
              </a:rPr>
              <a:t>(30.3%)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Triple-biomarker-intermediate</a:t>
            </a:r>
          </a:p>
          <a:p>
            <a:endParaRPr lang="en-GB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Cluster E</a:t>
            </a:r>
            <a:r>
              <a:rPr lang="en-GB" sz="18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GB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/>
                <a:ea typeface="Calibri"/>
                <a:cs typeface="Arial"/>
              </a:rPr>
              <a:t>(10.0%)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Triple-biomarker-high</a:t>
            </a:r>
          </a:p>
        </p:txBody>
      </p:sp>
      <p:pic>
        <p:nvPicPr>
          <p:cNvPr id="9" name="Picture 8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57BC41B-BF64-00BF-BF00-06D11DB69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88" y="1699103"/>
            <a:ext cx="7125222" cy="4253109"/>
          </a:xfrm>
          <a:prstGeom prst="rect">
            <a:avLst/>
          </a:prstGeom>
        </p:spPr>
      </p:pic>
      <p:sp>
        <p:nvSpPr>
          <p:cNvPr id="4" name="TextBox 23">
            <a:extLst>
              <a:ext uri="{FF2B5EF4-FFF2-40B4-BE49-F238E27FC236}">
                <a16:creationId xmlns:a16="http://schemas.microsoft.com/office/drawing/2014/main" id="{C86FB92A-1374-8DAC-53FA-AFBB62A0762B}"/>
              </a:ext>
            </a:extLst>
          </p:cNvPr>
          <p:cNvSpPr txBox="1"/>
          <p:nvPr/>
        </p:nvSpPr>
        <p:spPr>
          <a:xfrm>
            <a:off x="5436212" y="2546447"/>
            <a:ext cx="925441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8C8C8C"/>
                </a:solidFill>
                <a:latin typeface="Calibri"/>
                <a:ea typeface="SimSun"/>
                <a:cs typeface="Calibri"/>
              </a:rPr>
              <a:t>n=3,675</a:t>
            </a:r>
          </a:p>
        </p:txBody>
      </p:sp>
      <p:pic>
        <p:nvPicPr>
          <p:cNvPr id="2" name="bg object 17">
            <a:extLst>
              <a:ext uri="{FF2B5EF4-FFF2-40B4-BE49-F238E27FC236}">
                <a16:creationId xmlns:a16="http://schemas.microsoft.com/office/drawing/2014/main" id="{12547FAD-9B19-43ED-BCE7-4083DEC8615B}"/>
              </a:ext>
            </a:extLst>
          </p:cNvPr>
          <p:cNvPicPr/>
          <p:nvPr/>
        </p:nvPicPr>
        <p:blipFill>
          <a:blip r:embed="rId4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76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D8D2-6B6A-D70E-2EB7-BEDCE84C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3E1078-2BEB-7959-A14E-5D8EFB9F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5" y="61719"/>
            <a:ext cx="10737850" cy="787940"/>
          </a:xfrm>
        </p:spPr>
        <p:txBody>
          <a:bodyPr anchor="ctr"/>
          <a:lstStyle/>
          <a:p>
            <a:r>
              <a:rPr lang="en-GB" sz="2000" dirty="0"/>
              <a:t>Demographic and clinical characteristics of Clusters A and E</a:t>
            </a:r>
            <a:endParaRPr lang="en-US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8F5F7AB-2648-3280-58C5-CD1EDBCACC12}"/>
              </a:ext>
            </a:extLst>
          </p:cNvPr>
          <p:cNvSpPr txBox="1"/>
          <p:nvPr/>
        </p:nvSpPr>
        <p:spPr>
          <a:xfrm>
            <a:off x="1827" y="6518913"/>
            <a:ext cx="1125601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1143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2286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3429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45720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BEC: Blood eosinophil count; 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FeNO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Fractional exhaled nitric oxide; FEV</a:t>
            </a:r>
            <a:r>
              <a:rPr lang="en-GB" sz="800" baseline="-250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1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Forced expiratory volume in 1 second; FVC: Forced vital capacity; GERD: Gastroesophageal reflux disease; </a:t>
            </a:r>
            <a:r>
              <a:rPr lang="en-GB" sz="800" dirty="0" err="1">
                <a:solidFill>
                  <a:schemeClr val="bg1">
                    <a:lumMod val="65000"/>
                  </a:schemeClr>
                </a:solidFill>
                <a:ea typeface="Calibri"/>
              </a:rPr>
              <a:t>IgE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  <a:ea typeface="Calibri"/>
              </a:rPr>
              <a:t>: Immunoglobulin E; T2: Type 2</a:t>
            </a:r>
            <a:endParaRPr lang="en-US" sz="1850" dirty="0">
              <a:solidFill>
                <a:schemeClr val="bg1">
                  <a:lumMod val="65000"/>
                </a:schemeClr>
              </a:solidFill>
              <a:ea typeface="Calibri"/>
            </a:endParaRPr>
          </a:p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Wang</a:t>
            </a:r>
            <a:r>
              <a:rPr lang="en-GB" sz="800" dirty="0">
                <a:solidFill>
                  <a:srgbClr val="A6A6A6"/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GB" sz="800" dirty="0">
                <a:solidFill>
                  <a:srgbClr val="A6A6A6"/>
                </a:solidFill>
              </a:rPr>
              <a:t> et al. on behalf of the ISAR EMBER Working Group. Response to biologics along a gradient of T2 involvement in patients with severe asthma: a data-driven biomarker clustering approach, </a:t>
            </a:r>
            <a:r>
              <a:rPr lang="en-GB" sz="800" i="1" dirty="0">
                <a:solidFill>
                  <a:srgbClr val="A6A6A6"/>
                </a:solidFill>
              </a:rPr>
              <a:t>JACI: In Practice</a:t>
            </a:r>
            <a:r>
              <a:rPr lang="en-GB" sz="800" dirty="0">
                <a:solidFill>
                  <a:srgbClr val="A6A6A6"/>
                </a:solidFill>
              </a:rPr>
              <a:t> 2025; in press</a:t>
            </a:r>
            <a:endParaRPr lang="en-US" sz="18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E7A5F9-DB50-DC82-C5A3-CA4D3DC46114}"/>
              </a:ext>
            </a:extLst>
          </p:cNvPr>
          <p:cNvSpPr/>
          <p:nvPr/>
        </p:nvSpPr>
        <p:spPr>
          <a:xfrm>
            <a:off x="7639376" y="2501268"/>
            <a:ext cx="3509831" cy="23097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US"/>
            </a:defPPr>
            <a:lvl1pPr marL="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indent="1143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indent="2286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indent="3429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457200"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Cluster A (vs Cluster E)</a:t>
            </a:r>
          </a:p>
          <a:p>
            <a:endParaRPr lang="en-GB" sz="1800" b="1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Tended to be female, White, and have a lower exacerbation rate</a:t>
            </a:r>
          </a:p>
          <a:p>
            <a:pPr marL="285750" indent="-285750">
              <a:buFont typeface="Arial"/>
              <a:buChar char="•"/>
            </a:pPr>
            <a:endParaRPr lang="en-GB" sz="1600" dirty="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More likely to have GERD and other potentially OCS-related comorbidities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707E7B-AF56-92A7-3C4E-939D4817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65" y="1503123"/>
            <a:ext cx="6478044" cy="4572000"/>
          </a:xfrm>
          <a:prstGeom prst="rect">
            <a:avLst/>
          </a:prstGeom>
          <a:ln>
            <a:noFill/>
          </a:ln>
        </p:spPr>
      </p:pic>
      <p:sp>
        <p:nvSpPr>
          <p:cNvPr id="7" name="TextBox 23">
            <a:extLst>
              <a:ext uri="{FF2B5EF4-FFF2-40B4-BE49-F238E27FC236}">
                <a16:creationId xmlns:a16="http://schemas.microsoft.com/office/drawing/2014/main" id="{78D09459-F456-EFDC-4166-FB6C5C791A70}"/>
              </a:ext>
            </a:extLst>
          </p:cNvPr>
          <p:cNvSpPr txBox="1"/>
          <p:nvPr/>
        </p:nvSpPr>
        <p:spPr>
          <a:xfrm>
            <a:off x="3588721" y="1762881"/>
            <a:ext cx="925441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>
                <a:solidFill>
                  <a:srgbClr val="8C8C8C"/>
                </a:solidFill>
                <a:latin typeface="Calibri"/>
                <a:ea typeface="SimSun"/>
                <a:cs typeface="Calibri"/>
              </a:rPr>
              <a:t>n=602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432B33F7-784D-F559-9D79-1E34C98418F6}"/>
              </a:ext>
            </a:extLst>
          </p:cNvPr>
          <p:cNvSpPr txBox="1"/>
          <p:nvPr/>
        </p:nvSpPr>
        <p:spPr>
          <a:xfrm>
            <a:off x="5091843" y="1762880"/>
            <a:ext cx="925441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>
                <a:solidFill>
                  <a:srgbClr val="8C8C8C"/>
                </a:solidFill>
                <a:latin typeface="Calibri"/>
                <a:ea typeface="SimSun"/>
                <a:cs typeface="Calibri"/>
              </a:rPr>
              <a:t>n=368</a:t>
            </a:r>
          </a:p>
        </p:txBody>
      </p:sp>
      <p:pic>
        <p:nvPicPr>
          <p:cNvPr id="4" name="bg object 17">
            <a:extLst>
              <a:ext uri="{FF2B5EF4-FFF2-40B4-BE49-F238E27FC236}">
                <a16:creationId xmlns:a16="http://schemas.microsoft.com/office/drawing/2014/main" id="{218F36DA-872E-7AD7-2B51-6C4B42FFC40F}"/>
              </a:ext>
            </a:extLst>
          </p:cNvPr>
          <p:cNvPicPr/>
          <p:nvPr/>
        </p:nvPicPr>
        <p:blipFill>
          <a:blip r:embed="rId4" cstate="print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2003" y="2243669"/>
            <a:ext cx="7799008" cy="2370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1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Custom 46">
      <a:dk1>
        <a:srgbClr val="404040"/>
      </a:dk1>
      <a:lt1>
        <a:srgbClr val="FFFFFF"/>
      </a:lt1>
      <a:dk2>
        <a:srgbClr val="000000"/>
      </a:dk2>
      <a:lt2>
        <a:srgbClr val="C9C2D1"/>
      </a:lt2>
      <a:accent1>
        <a:srgbClr val="073763"/>
      </a:accent1>
      <a:accent2>
        <a:srgbClr val="0C5EA8"/>
      </a:accent2>
      <a:accent3>
        <a:srgbClr val="FF9900"/>
      </a:accent3>
      <a:accent4>
        <a:srgbClr val="FCCD80"/>
      </a:accent4>
      <a:accent5>
        <a:srgbClr val="D8D8D8"/>
      </a:accent5>
      <a:accent6>
        <a:srgbClr val="404040"/>
      </a:accent6>
      <a:hlink>
        <a:srgbClr val="0C5EA8"/>
      </a:hlink>
      <a:folHlink>
        <a:srgbClr val="0C5E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41BDA2721B41837B8BA28E55ACAF" ma:contentTypeVersion="23" ma:contentTypeDescription="Create a new document." ma:contentTypeScope="" ma:versionID="5bef3596b0a8b203b2fe126175ea0fd3">
  <xsd:schema xmlns:xsd="http://www.w3.org/2001/XMLSchema" xmlns:xs="http://www.w3.org/2001/XMLSchema" xmlns:p="http://schemas.microsoft.com/office/2006/metadata/properties" xmlns:ns2="45fb3224-858f-4285-b885-596f231a21c4" xmlns:ns3="2f033571-d360-456b-af5c-15748b9eebf1" targetNamespace="http://schemas.microsoft.com/office/2006/metadata/properties" ma:root="true" ma:fieldsID="64e565f3252c1d66c68453a519d3f8eb" ns2:_="" ns3:_="">
    <xsd:import namespace="45fb3224-858f-4285-b885-596f231a21c4"/>
    <xsd:import namespace="2f033571-d360-456b-af5c-15748b9eeb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Status" minOccurs="0"/>
                <xsd:element ref="ns3:ProjectLead" minOccurs="0"/>
                <xsd:element ref="ns3:ProjectCode" minOccurs="0"/>
                <xsd:element ref="ns3:Uploaded_x003f_" minOccurs="0"/>
                <xsd:element ref="ns3:MediaServiceSearchProperties" minOccurs="0"/>
                <xsd:element ref="ns3:MediaServiceLocation" minOccurs="0"/>
                <xsd:element ref="ns3:DocumentVers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3224-858f-4285-b885-596f231a2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d70a7d1-828f-4c33-bf04-e2adf9cef425}" ma:internalName="TaxCatchAll" ma:showField="CatchAllData" ma:web="45fb3224-858f-4285-b885-596f231a2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33571-d360-456b-af5c-15748b9ee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ed13bda-c4fe-452c-9652-5df4252020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tatus" ma:index="21" nillable="true" ma:displayName="Current Status" ma:format="Dropdown" ma:internalName="Status">
      <xsd:simpleType>
        <xsd:restriction base="dms:Choice">
          <xsd:enumeration value="0 - Proposal (Collaborative)"/>
          <xsd:enumeration value="1 - Protocol"/>
          <xsd:enumeration value="2 - Ethics"/>
          <xsd:enumeration value="3 - Data"/>
          <xsd:enumeration value="4 - Analysis"/>
          <xsd:enumeration value="5 - Study Report"/>
          <xsd:enumeration value="6.1 - Kickoff"/>
          <xsd:enumeration value="6.2 - Outline"/>
          <xsd:enumeration value="6.3 - MS 1st Draft"/>
          <xsd:enumeration value="6.4 - MS 2nd Draft"/>
          <xsd:enumeration value="6.5 - MS Final Draft"/>
          <xsd:enumeration value="6.6 - Submission"/>
          <xsd:enumeration value="6.7 - Resubmission"/>
          <xsd:enumeration value="6.8 - Accepted"/>
          <xsd:enumeration value="6.9 Article Proof"/>
          <xsd:enumeration value="7 - Published"/>
        </xsd:restriction>
      </xsd:simpleType>
    </xsd:element>
    <xsd:element name="ProjectLead" ma:index="22" nillable="true" ma:displayName="Project Lead" ma:format="Dropdown" ma:list="UserInfo" ma:SharePointGroup="0" ma:internalName="ProjectLea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jectCode" ma:index="23" nillable="true" ma:displayName="Project Code" ma:format="Dropdown" ma:internalName="ProjectCode">
      <xsd:simpleType>
        <xsd:restriction base="dms:Text">
          <xsd:maxLength value="255"/>
        </xsd:restriction>
      </xsd:simpleType>
    </xsd:element>
    <xsd:element name="Uploaded_x003f_" ma:index="24" nillable="true" ma:displayName="Uploaded?" ma:format="Dropdown" ma:internalName="Uploaded_x003f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Uploaded"/>
                    <xsd:enumeration value="Pui Yee to Upload"/>
                    <xsd:enumeration value="Pui Yee to move to completed"/>
                    <xsd:enumeration value="Pui Yee to double check/organise"/>
                    <xsd:enumeration value="Team to upload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DocumentVersion" ma:index="27" nillable="true" ma:displayName="Document Version" ma:format="Dropdown" ma:internalName="DocumentVersion">
      <xsd:simpleType>
        <xsd:restriction base="dms:Choice">
          <xsd:enumeration value="Current version"/>
          <xsd:enumeration value="Old version"/>
        </xsd:restriction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2f033571-d360-456b-af5c-15748b9eebf1" xsi:nil="true"/>
    <TaxCatchAll xmlns="45fb3224-858f-4285-b885-596f231a21c4" xsi:nil="true"/>
    <ProjectCode xmlns="2f033571-d360-456b-af5c-15748b9eebf1" xsi:nil="true"/>
    <DocumentVersion xmlns="2f033571-d360-456b-af5c-15748b9eebf1" xsi:nil="true"/>
    <lcf76f155ced4ddcb4097134ff3c332f xmlns="2f033571-d360-456b-af5c-15748b9eebf1">
      <Terms xmlns="http://schemas.microsoft.com/office/infopath/2007/PartnerControls"/>
    </lcf76f155ced4ddcb4097134ff3c332f>
    <Uploaded_x003f_ xmlns="2f033571-d360-456b-af5c-15748b9eebf1" xsi:nil="true"/>
    <ProjectLead xmlns="2f033571-d360-456b-af5c-15748b9eebf1">
      <UserInfo>
        <DisplayName/>
        <AccountId xsi:nil="true"/>
        <AccountType/>
      </UserInfo>
    </ProjectLead>
  </documentManagement>
</p:properties>
</file>

<file path=customXml/itemProps1.xml><?xml version="1.0" encoding="utf-8"?>
<ds:datastoreItem xmlns:ds="http://schemas.openxmlformats.org/officeDocument/2006/customXml" ds:itemID="{23939DDB-23EB-4A42-9479-B0E045A0E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3224-858f-4285-b885-596f231a21c4"/>
    <ds:schemaRef ds:uri="2f033571-d360-456b-af5c-15748b9eeb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598B01-4D08-4B18-8E87-93C9C8695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393B02-A1FF-421A-9B6D-D676B2D07100}">
  <ds:schemaRefs>
    <ds:schemaRef ds:uri="http://schemas.microsoft.com/office/2006/metadata/properties"/>
    <ds:schemaRef ds:uri="http://schemas.microsoft.com/office/infopath/2007/PartnerControls"/>
    <ds:schemaRef ds:uri="2f033571-d360-456b-af5c-15748b9eebf1"/>
    <ds:schemaRef ds:uri="45fb3224-858f-4285-b885-596f231a21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2560</Words>
  <Application>Microsoft Office PowerPoint</Application>
  <PresentationFormat>Widescreen</PresentationFormat>
  <Paragraphs>220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Custom Design</vt:lpstr>
      <vt:lpstr> EMBER: Response to biologics along a gradient of T2 involvement in patients with severe asthma: a data-driven biomarker clustering approach </vt:lpstr>
      <vt:lpstr>Summary of the EMBER study</vt:lpstr>
      <vt:lpstr>Background and Rationale</vt:lpstr>
      <vt:lpstr>Aim</vt:lpstr>
      <vt:lpstr>Data source: ISAR</vt:lpstr>
      <vt:lpstr>Methods</vt:lpstr>
      <vt:lpstr>Patient Flow</vt:lpstr>
      <vt:lpstr>Five biomarker clusters (identified using Gaussian finite mixture models)</vt:lpstr>
      <vt:lpstr>Demographic and clinical characteristics of Clusters A and E</vt:lpstr>
      <vt:lpstr>Demographic and clinical characteristics of biomarker clusters (N=3,675)</vt:lpstr>
      <vt:lpstr>Pre- to post-biologic change in asthma outcomes for each cluster (univariate analysis)</vt:lpstr>
      <vt:lpstr>Pre- to post-biologic change in lung function relative to Cluster A (T2-low)</vt:lpstr>
      <vt:lpstr>Pre- to post-biologic change in asthma outcomes relative to Cluster A (T2-low) for patients who received Anti-IL5/5R</vt:lpstr>
      <vt:lpstr>Pre- to post-biologic change in HCRU for each cluster (univariate analysis)</vt:lpstr>
      <vt:lpstr>Pre- to post-biologic change in hospital admissions relative to Cluster A (T2-low)</vt:lpstr>
      <vt:lpstr>Pre- to post-biologic change in ER visits relative to Cluster A (T2-low)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Celine Goh</dc:creator>
  <cp:lastModifiedBy>Pui Yee Lai</cp:lastModifiedBy>
  <cp:revision>952</cp:revision>
  <dcterms:created xsi:type="dcterms:W3CDTF">2025-09-03T20:48:57Z</dcterms:created>
  <dcterms:modified xsi:type="dcterms:W3CDTF">2025-10-15T03:16:46Z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0x010100876141BDA2721B41837B8BA28E55ACAF</vt:lpwstr>
  </property>
  <property fmtid="{D5CDD505-2E9C-101B-9397-08002B2CF9AE}" pid="3" name="MediaServiceImageTags">
    <vt:lpwstr/>
  </property>
</Properties>
</file>